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700" y="3"/>
            <a:ext cx="318134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8129" y="2025760"/>
            <a:ext cx="15491740" cy="677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9908" y="6291281"/>
            <a:ext cx="15308182" cy="2021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00" b="1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00" b="1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6000" y="3036772"/>
            <a:ext cx="8073390" cy="6207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756479" y="3110234"/>
            <a:ext cx="6792594" cy="5414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13C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00" b="1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1600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846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0343FB81-E3D9-434C-8BDF-02F7238F37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007435E-1348-4E33-9EAB-9B658F3E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5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74863" y="3142819"/>
            <a:ext cx="57943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00" b="1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6223" y="2378787"/>
            <a:ext cx="15895553" cy="4906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113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7000"/>
            <a:ext cx="18288000" cy="7620000"/>
          </a:xfrm>
          <a:custGeom>
            <a:avLst/>
            <a:gdLst/>
            <a:ahLst/>
            <a:cxnLst/>
            <a:rect l="l" t="t" r="r" b="b"/>
            <a:pathLst>
              <a:path w="18288000" h="7620000">
                <a:moveTo>
                  <a:pt x="0" y="7619999"/>
                </a:moveTo>
                <a:lnTo>
                  <a:pt x="18287999" y="7619999"/>
                </a:lnTo>
                <a:lnTo>
                  <a:pt x="18287999" y="0"/>
                </a:lnTo>
                <a:lnTo>
                  <a:pt x="0" y="0"/>
                </a:lnTo>
                <a:lnTo>
                  <a:pt x="0" y="7619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638" y="3199708"/>
            <a:ext cx="180975" cy="5476875"/>
          </a:xfrm>
          <a:custGeom>
            <a:avLst/>
            <a:gdLst/>
            <a:ahLst/>
            <a:cxnLst/>
            <a:rect l="l" t="t" r="r" b="b"/>
            <a:pathLst>
              <a:path w="180975" h="5476875">
                <a:moveTo>
                  <a:pt x="0" y="0"/>
                </a:moveTo>
                <a:lnTo>
                  <a:pt x="180974" y="0"/>
                </a:lnTo>
                <a:lnTo>
                  <a:pt x="180974" y="5476874"/>
                </a:lnTo>
                <a:lnTo>
                  <a:pt x="0" y="5476874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2667000"/>
          </a:xfrm>
          <a:custGeom>
            <a:avLst/>
            <a:gdLst/>
            <a:ahLst/>
            <a:cxnLst/>
            <a:rect l="l" t="t" r="r" b="b"/>
            <a:pathLst>
              <a:path w="18288000" h="2667000">
                <a:moveTo>
                  <a:pt x="0" y="0"/>
                </a:moveTo>
                <a:lnTo>
                  <a:pt x="18287999" y="0"/>
                </a:lnTo>
                <a:lnTo>
                  <a:pt x="18287999" y="2666999"/>
                </a:lnTo>
                <a:lnTo>
                  <a:pt x="0" y="266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23763" y="169885"/>
            <a:ext cx="3086099" cy="269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0257" y="500600"/>
            <a:ext cx="13175615" cy="461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-105" dirty="0">
                <a:solidFill>
                  <a:srgbClr val="113C61"/>
                </a:solidFill>
                <a:latin typeface="Arial"/>
                <a:cs typeface="Arial"/>
              </a:rPr>
              <a:t>ГОСУДАРСТВЕННОЕ БЮДЖЕТНОЕ </a:t>
            </a:r>
            <a:r>
              <a:rPr sz="2850" spc="-70" dirty="0">
                <a:solidFill>
                  <a:srgbClr val="113C61"/>
                </a:solidFill>
                <a:latin typeface="Arial"/>
                <a:cs typeface="Arial"/>
              </a:rPr>
              <a:t>ОБЩЕОБРАЗОВАТЕЛЬНОЕ</a:t>
            </a:r>
            <a:r>
              <a:rPr sz="2850" spc="7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2850" spc="-110" dirty="0">
                <a:solidFill>
                  <a:srgbClr val="113C61"/>
                </a:solidFill>
                <a:latin typeface="Arial"/>
                <a:cs typeface="Arial"/>
              </a:rPr>
              <a:t>УЧРЕЖДЕНИЕ</a:t>
            </a:r>
            <a:endParaRPr sz="28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67389" y="915327"/>
            <a:ext cx="11023600" cy="12636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4000" spc="145" dirty="0"/>
              <a:t>ГИМНАЗИЯ </a:t>
            </a:r>
            <a:r>
              <a:rPr sz="4000" spc="-345" dirty="0"/>
              <a:t>№ </a:t>
            </a:r>
            <a:r>
              <a:rPr sz="4000" spc="60" dirty="0"/>
              <a:t>642 </a:t>
            </a:r>
            <a:r>
              <a:rPr sz="4000" spc="50" dirty="0"/>
              <a:t>«ЗЕМЛЯ </a:t>
            </a:r>
            <a:r>
              <a:rPr sz="4000" spc="420" dirty="0"/>
              <a:t>И</a:t>
            </a:r>
            <a:r>
              <a:rPr sz="4000" spc="-315" dirty="0"/>
              <a:t> </a:t>
            </a:r>
            <a:r>
              <a:rPr sz="4000" spc="-100" dirty="0"/>
              <a:t>ВСЕЛЕННАЯ»</a:t>
            </a:r>
            <a:endParaRPr sz="4000"/>
          </a:p>
          <a:p>
            <a:pPr marL="967740">
              <a:lnSpc>
                <a:spcPct val="100000"/>
              </a:lnSpc>
              <a:spcBef>
                <a:spcPts val="635"/>
              </a:spcBef>
            </a:pPr>
            <a:r>
              <a:rPr sz="2850" b="0" spc="-75" dirty="0">
                <a:latin typeface="Arial"/>
                <a:cs typeface="Arial"/>
              </a:rPr>
              <a:t>ВАСИЛЕОСТРОВСКОГО </a:t>
            </a:r>
            <a:r>
              <a:rPr sz="2850" b="0" spc="-30" dirty="0">
                <a:latin typeface="Arial"/>
                <a:cs typeface="Arial"/>
              </a:rPr>
              <a:t>РАЙОНА </a:t>
            </a:r>
            <a:r>
              <a:rPr sz="2850" b="0" spc="-114" dirty="0">
                <a:latin typeface="Arial"/>
                <a:cs typeface="Arial"/>
              </a:rPr>
              <a:t>САНКТ-ПЕТЕРБУРГА</a:t>
            </a:r>
            <a:endParaRPr sz="2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3649" y="2939530"/>
            <a:ext cx="12291695" cy="71558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787400">
              <a:lnSpc>
                <a:spcPts val="8700"/>
              </a:lnSpc>
              <a:spcBef>
                <a:spcPts val="1140"/>
              </a:spcBef>
            </a:pPr>
            <a:r>
              <a:rPr sz="8000" spc="-5" dirty="0">
                <a:solidFill>
                  <a:srgbClr val="FFFFFF"/>
                </a:solidFill>
                <a:latin typeface="Arial"/>
                <a:cs typeface="Arial"/>
              </a:rPr>
              <a:t>МОДЕЛЬ </a:t>
            </a:r>
            <a:r>
              <a:rPr sz="8000" spc="35" dirty="0">
                <a:solidFill>
                  <a:srgbClr val="FFFFFF"/>
                </a:solidFill>
                <a:latin typeface="Arial"/>
                <a:cs typeface="Arial"/>
              </a:rPr>
              <a:t>ЦИФРОВОЙ  </a:t>
            </a:r>
            <a:r>
              <a:rPr sz="8000" spc="-95" dirty="0">
                <a:solidFill>
                  <a:srgbClr val="FFFFFF"/>
                </a:solidFill>
                <a:latin typeface="Arial"/>
                <a:cs typeface="Arial"/>
              </a:rPr>
              <a:t>ТРАНСФОРМАЦИИ  </a:t>
            </a:r>
            <a:r>
              <a:rPr sz="8000" spc="130" dirty="0">
                <a:solidFill>
                  <a:srgbClr val="FFFFFF"/>
                </a:solidFill>
                <a:latin typeface="Arial"/>
                <a:cs typeface="Arial"/>
              </a:rPr>
              <a:t>ГИМНАЗИИ </a:t>
            </a:r>
            <a:r>
              <a:rPr sz="8000" spc="-20" dirty="0">
                <a:solidFill>
                  <a:srgbClr val="FFFFFF"/>
                </a:solidFill>
                <a:latin typeface="Arial"/>
                <a:cs typeface="Arial"/>
              </a:rPr>
              <a:t>№642  </a:t>
            </a:r>
            <a:r>
              <a:rPr sz="8000" spc="-80" dirty="0">
                <a:solidFill>
                  <a:srgbClr val="FFFFFF"/>
                </a:solidFill>
                <a:latin typeface="Arial"/>
                <a:cs typeface="Arial"/>
              </a:rPr>
              <a:t>"ЗЕМЛЯ </a:t>
            </a:r>
            <a:r>
              <a:rPr sz="8000" spc="3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spc="-270" dirty="0">
                <a:solidFill>
                  <a:srgbClr val="FFFFFF"/>
                </a:solidFill>
                <a:latin typeface="Arial"/>
                <a:cs typeface="Arial"/>
              </a:rPr>
              <a:t>ВСЕЛЕННАЯ"</a:t>
            </a:r>
            <a:endParaRPr sz="8000">
              <a:latin typeface="Arial"/>
              <a:cs typeface="Arial"/>
            </a:endParaRPr>
          </a:p>
          <a:p>
            <a:pPr marL="12700" marR="5390515">
              <a:lnSpc>
                <a:spcPts val="3750"/>
              </a:lnSpc>
              <a:spcBef>
                <a:spcPts val="3550"/>
              </a:spcBef>
            </a:pPr>
            <a:r>
              <a:rPr sz="3600" spc="114" dirty="0">
                <a:solidFill>
                  <a:srgbClr val="AE8340"/>
                </a:solidFill>
                <a:latin typeface="Arial"/>
                <a:cs typeface="Arial"/>
              </a:rPr>
              <a:t>Трошкеев </a:t>
            </a:r>
            <a:r>
              <a:rPr sz="3600" spc="25" dirty="0">
                <a:solidFill>
                  <a:srgbClr val="AE8340"/>
                </a:solidFill>
                <a:latin typeface="Arial"/>
                <a:cs typeface="Arial"/>
              </a:rPr>
              <a:t>Павел</a:t>
            </a:r>
            <a:r>
              <a:rPr sz="3600" spc="-295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sz="3600" spc="100" dirty="0">
                <a:solidFill>
                  <a:srgbClr val="AE8340"/>
                </a:solidFill>
                <a:latin typeface="Arial"/>
                <a:cs typeface="Arial"/>
              </a:rPr>
              <a:t>Анатольевич,  </a:t>
            </a:r>
            <a:r>
              <a:rPr sz="3600" spc="140" dirty="0">
                <a:solidFill>
                  <a:srgbClr val="AE8340"/>
                </a:solidFill>
                <a:latin typeface="Arial"/>
                <a:cs typeface="Arial"/>
              </a:rPr>
              <a:t>директор</a:t>
            </a:r>
            <a:r>
              <a:rPr sz="3600" spc="-70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sz="3600" spc="195" dirty="0">
                <a:solidFill>
                  <a:srgbClr val="AE8340"/>
                </a:solidFill>
                <a:latin typeface="Arial"/>
                <a:cs typeface="Arial"/>
              </a:rPr>
              <a:t>гимназии</a:t>
            </a:r>
            <a:endParaRPr sz="3600">
              <a:latin typeface="Arial"/>
              <a:cs typeface="Arial"/>
            </a:endParaRPr>
          </a:p>
          <a:p>
            <a:pPr marL="3070225" algn="ctr">
              <a:lnSpc>
                <a:spcPts val="2495"/>
              </a:lnSpc>
              <a:spcBef>
                <a:spcPts val="4255"/>
              </a:spcBef>
            </a:pP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РАЙОННЫЙ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ПЕДАГОГИЧЕСКИЙ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СОВЕТ</a:t>
            </a:r>
            <a:endParaRPr sz="2100">
              <a:latin typeface="Arial"/>
              <a:cs typeface="Arial"/>
            </a:endParaRPr>
          </a:p>
          <a:p>
            <a:pPr marL="3069590" algn="ctr">
              <a:lnSpc>
                <a:spcPts val="2495"/>
              </a:lnSpc>
            </a:pP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"ОБРАЗОВАНИЕ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ВАСИЛЬЕВСКОМ: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МНОГООБРАЗИЕ</a:t>
            </a:r>
            <a:r>
              <a:rPr sz="21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ВОЗМОЖНОСТЕЙ"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3731" y="9258305"/>
            <a:ext cx="2924175" cy="1028700"/>
          </a:xfrm>
          <a:custGeom>
            <a:avLst/>
            <a:gdLst/>
            <a:ahLst/>
            <a:cxnLst/>
            <a:rect l="l" t="t" r="r" b="b"/>
            <a:pathLst>
              <a:path w="2924175" h="1028700">
                <a:moveTo>
                  <a:pt x="0" y="0"/>
                </a:moveTo>
                <a:lnTo>
                  <a:pt x="2924174" y="0"/>
                </a:lnTo>
                <a:lnTo>
                  <a:pt x="2924174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06" y="1483095"/>
            <a:ext cx="8577764" cy="857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53015" y="2484044"/>
            <a:ext cx="8201025" cy="552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00350">
              <a:lnSpc>
                <a:spcPct val="100600"/>
              </a:lnSpc>
              <a:spcBef>
                <a:spcPts val="95"/>
              </a:spcBef>
            </a:pPr>
            <a:r>
              <a:rPr sz="4250" b="1" spc="420" dirty="0">
                <a:solidFill>
                  <a:srgbClr val="AE8340"/>
                </a:solidFill>
                <a:latin typeface="Arial"/>
                <a:cs typeface="Arial"/>
              </a:rPr>
              <a:t>МЕТОДИЧЕСКИЕ  </a:t>
            </a:r>
            <a:r>
              <a:rPr sz="4250" b="1" spc="275" dirty="0">
                <a:solidFill>
                  <a:srgbClr val="AE8340"/>
                </a:solidFill>
                <a:latin typeface="Arial"/>
                <a:cs typeface="Arial"/>
              </a:rPr>
              <a:t>Р</a:t>
            </a:r>
            <a:r>
              <a:rPr sz="4250" b="1" spc="-15" dirty="0">
                <a:solidFill>
                  <a:srgbClr val="AE8340"/>
                </a:solidFill>
                <a:latin typeface="Arial"/>
                <a:cs typeface="Arial"/>
              </a:rPr>
              <a:t>Е</a:t>
            </a:r>
            <a:r>
              <a:rPr sz="4250" b="1" spc="700" dirty="0">
                <a:solidFill>
                  <a:srgbClr val="AE8340"/>
                </a:solidFill>
                <a:latin typeface="Arial"/>
                <a:cs typeface="Arial"/>
              </a:rPr>
              <a:t>К</a:t>
            </a:r>
            <a:r>
              <a:rPr sz="4250" b="1" spc="520" dirty="0">
                <a:solidFill>
                  <a:srgbClr val="AE8340"/>
                </a:solidFill>
                <a:latin typeface="Arial"/>
                <a:cs typeface="Arial"/>
              </a:rPr>
              <a:t>О</a:t>
            </a:r>
            <a:r>
              <a:rPr sz="4250" b="1" spc="915" dirty="0">
                <a:solidFill>
                  <a:srgbClr val="AE8340"/>
                </a:solidFill>
                <a:latin typeface="Arial"/>
                <a:cs typeface="Arial"/>
              </a:rPr>
              <a:t>М</a:t>
            </a:r>
            <a:r>
              <a:rPr sz="4250" b="1" spc="-15" dirty="0">
                <a:solidFill>
                  <a:srgbClr val="AE8340"/>
                </a:solidFill>
                <a:latin typeface="Arial"/>
                <a:cs typeface="Arial"/>
              </a:rPr>
              <a:t>Е</a:t>
            </a:r>
            <a:r>
              <a:rPr sz="4250" b="1" spc="625" dirty="0">
                <a:solidFill>
                  <a:srgbClr val="AE8340"/>
                </a:solidFill>
                <a:latin typeface="Arial"/>
                <a:cs typeface="Arial"/>
              </a:rPr>
              <a:t>Н</a:t>
            </a:r>
            <a:r>
              <a:rPr sz="4250" b="1" spc="665" dirty="0">
                <a:solidFill>
                  <a:srgbClr val="AE8340"/>
                </a:solidFill>
                <a:latin typeface="Arial"/>
                <a:cs typeface="Arial"/>
              </a:rPr>
              <a:t>Д</a:t>
            </a:r>
            <a:r>
              <a:rPr sz="4250" b="1" spc="305" dirty="0">
                <a:solidFill>
                  <a:srgbClr val="AE8340"/>
                </a:solidFill>
                <a:latin typeface="Arial"/>
                <a:cs typeface="Arial"/>
              </a:rPr>
              <a:t>А</a:t>
            </a:r>
            <a:r>
              <a:rPr sz="4250" b="1" spc="655" dirty="0">
                <a:solidFill>
                  <a:srgbClr val="AE8340"/>
                </a:solidFill>
                <a:latin typeface="Arial"/>
                <a:cs typeface="Arial"/>
              </a:rPr>
              <a:t>Ц</a:t>
            </a:r>
            <a:r>
              <a:rPr sz="4250" b="1" spc="890" dirty="0">
                <a:solidFill>
                  <a:srgbClr val="AE8340"/>
                </a:solidFill>
                <a:latin typeface="Arial"/>
                <a:cs typeface="Arial"/>
              </a:rPr>
              <a:t>И</a:t>
            </a:r>
            <a:r>
              <a:rPr sz="4250" b="1" spc="465" dirty="0">
                <a:solidFill>
                  <a:srgbClr val="AE8340"/>
                </a:solidFill>
                <a:latin typeface="Arial"/>
                <a:cs typeface="Arial"/>
              </a:rPr>
              <a:t>И</a:t>
            </a:r>
            <a:endParaRPr sz="4250">
              <a:latin typeface="Arial"/>
              <a:cs typeface="Arial"/>
            </a:endParaRPr>
          </a:p>
          <a:p>
            <a:pPr marL="12700" marR="5080">
              <a:lnSpc>
                <a:spcPts val="3300"/>
              </a:lnSpc>
              <a:spcBef>
                <a:spcPts val="580"/>
              </a:spcBef>
            </a:pPr>
            <a:r>
              <a:rPr sz="3200" spc="80" dirty="0">
                <a:solidFill>
                  <a:srgbClr val="113C61"/>
                </a:solidFill>
                <a:latin typeface="Arial"/>
                <a:cs typeface="Arial"/>
              </a:rPr>
              <a:t>для </a:t>
            </a:r>
            <a:r>
              <a:rPr sz="3200" spc="135" dirty="0">
                <a:solidFill>
                  <a:srgbClr val="113C61"/>
                </a:solidFill>
                <a:latin typeface="Arial"/>
                <a:cs typeface="Arial"/>
              </a:rPr>
              <a:t>всех </a:t>
            </a:r>
            <a:r>
              <a:rPr sz="3200" spc="250" dirty="0">
                <a:solidFill>
                  <a:srgbClr val="113C61"/>
                </a:solidFill>
                <a:latin typeface="Arial"/>
                <a:cs typeface="Arial"/>
              </a:rPr>
              <a:t>участников  </a:t>
            </a:r>
            <a:r>
              <a:rPr sz="3200" spc="240" dirty="0">
                <a:solidFill>
                  <a:srgbClr val="113C61"/>
                </a:solidFill>
                <a:latin typeface="Arial"/>
                <a:cs typeface="Arial"/>
              </a:rPr>
              <a:t>образовательного </a:t>
            </a:r>
            <a:r>
              <a:rPr sz="3200" spc="200" dirty="0">
                <a:solidFill>
                  <a:srgbClr val="113C61"/>
                </a:solidFill>
                <a:latin typeface="Arial"/>
                <a:cs typeface="Arial"/>
              </a:rPr>
              <a:t>процесса  (педагогов, </a:t>
            </a:r>
            <a:r>
              <a:rPr sz="3200" spc="220" dirty="0">
                <a:solidFill>
                  <a:srgbClr val="113C61"/>
                </a:solidFill>
                <a:latin typeface="Arial"/>
                <a:cs typeface="Arial"/>
              </a:rPr>
              <a:t>учащихся </a:t>
            </a:r>
            <a:r>
              <a:rPr sz="3200" spc="240" dirty="0">
                <a:solidFill>
                  <a:srgbClr val="113C61"/>
                </a:solidFill>
                <a:latin typeface="Arial"/>
                <a:cs typeface="Arial"/>
              </a:rPr>
              <a:t>и </a:t>
            </a:r>
            <a:r>
              <a:rPr sz="3200" spc="225" dirty="0">
                <a:solidFill>
                  <a:srgbClr val="113C61"/>
                </a:solidFill>
                <a:latin typeface="Arial"/>
                <a:cs typeface="Arial"/>
              </a:rPr>
              <a:t>их</a:t>
            </a:r>
            <a:r>
              <a:rPr sz="3200" spc="24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200" spc="190" dirty="0">
                <a:solidFill>
                  <a:srgbClr val="113C61"/>
                </a:solidFill>
                <a:latin typeface="Arial"/>
                <a:cs typeface="Arial"/>
              </a:rPr>
              <a:t>родителей)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marL="12700" marR="812800">
              <a:lnSpc>
                <a:spcPts val="4490"/>
              </a:lnSpc>
              <a:spcBef>
                <a:spcPts val="3269"/>
              </a:spcBef>
              <a:tabLst>
                <a:tab pos="3756660" algn="l"/>
              </a:tabLst>
            </a:pPr>
            <a:r>
              <a:rPr sz="3750" b="1" spc="475" dirty="0">
                <a:solidFill>
                  <a:srgbClr val="AE8340"/>
                </a:solidFill>
                <a:latin typeface="Arial"/>
                <a:cs typeface="Arial"/>
              </a:rPr>
              <a:t>П</a:t>
            </a:r>
            <a:r>
              <a:rPr sz="3750" b="1" spc="440" dirty="0">
                <a:solidFill>
                  <a:srgbClr val="AE8340"/>
                </a:solidFill>
                <a:latin typeface="Arial"/>
                <a:cs typeface="Arial"/>
              </a:rPr>
              <a:t>О</a:t>
            </a:r>
            <a:r>
              <a:rPr sz="3750" b="1" spc="570" dirty="0">
                <a:solidFill>
                  <a:srgbClr val="AE8340"/>
                </a:solidFill>
                <a:latin typeface="Arial"/>
                <a:cs typeface="Arial"/>
              </a:rPr>
              <a:t>Д</a:t>
            </a:r>
            <a:r>
              <a:rPr sz="3750" b="1" spc="225" dirty="0">
                <a:solidFill>
                  <a:srgbClr val="AE8340"/>
                </a:solidFill>
                <a:latin typeface="Arial"/>
                <a:cs typeface="Arial"/>
              </a:rPr>
              <a:t>Р</a:t>
            </a:r>
            <a:r>
              <a:rPr sz="3750" b="1" spc="440" dirty="0">
                <a:solidFill>
                  <a:srgbClr val="AE8340"/>
                </a:solidFill>
                <a:latin typeface="Arial"/>
                <a:cs typeface="Arial"/>
              </a:rPr>
              <a:t>О</a:t>
            </a:r>
            <a:r>
              <a:rPr sz="3750" b="1" spc="70" dirty="0">
                <a:solidFill>
                  <a:srgbClr val="AE8340"/>
                </a:solidFill>
                <a:latin typeface="Arial"/>
                <a:cs typeface="Arial"/>
              </a:rPr>
              <a:t>Б</a:t>
            </a:r>
            <a:r>
              <a:rPr sz="3750" b="1" spc="535" dirty="0">
                <a:solidFill>
                  <a:srgbClr val="AE8340"/>
                </a:solidFill>
                <a:latin typeface="Arial"/>
                <a:cs typeface="Arial"/>
              </a:rPr>
              <a:t>Н</a:t>
            </a:r>
            <a:r>
              <a:rPr sz="3750" b="1" spc="100" dirty="0">
                <a:solidFill>
                  <a:srgbClr val="AE8340"/>
                </a:solidFill>
                <a:latin typeface="Arial"/>
                <a:cs typeface="Arial"/>
              </a:rPr>
              <a:t>Ы</a:t>
            </a:r>
            <a:r>
              <a:rPr sz="3750" b="1" spc="-400" dirty="0">
                <a:solidFill>
                  <a:srgbClr val="AE8340"/>
                </a:solidFill>
                <a:latin typeface="Arial"/>
                <a:cs typeface="Arial"/>
              </a:rPr>
              <a:t>Е</a:t>
            </a:r>
            <a:r>
              <a:rPr sz="3750" b="1" dirty="0">
                <a:solidFill>
                  <a:srgbClr val="AE8340"/>
                </a:solidFill>
                <a:latin typeface="Arial"/>
                <a:cs typeface="Arial"/>
              </a:rPr>
              <a:t>	</a:t>
            </a:r>
            <a:r>
              <a:rPr sz="3750" b="1" spc="475" dirty="0">
                <a:solidFill>
                  <a:srgbClr val="AE8340"/>
                </a:solidFill>
                <a:latin typeface="Arial"/>
                <a:cs typeface="Arial"/>
              </a:rPr>
              <a:t>П</a:t>
            </a:r>
            <a:r>
              <a:rPr sz="3750" b="1" spc="440" dirty="0">
                <a:solidFill>
                  <a:srgbClr val="AE8340"/>
                </a:solidFill>
                <a:latin typeface="Arial"/>
                <a:cs typeface="Arial"/>
              </a:rPr>
              <a:t>О</a:t>
            </a:r>
            <a:r>
              <a:rPr sz="3750" b="1" spc="645" dirty="0">
                <a:solidFill>
                  <a:srgbClr val="AE8340"/>
                </a:solidFill>
                <a:latin typeface="Arial"/>
                <a:cs typeface="Arial"/>
              </a:rPr>
              <a:t>Ш</a:t>
            </a:r>
            <a:r>
              <a:rPr sz="3750" b="1" spc="254" dirty="0">
                <a:solidFill>
                  <a:srgbClr val="AE8340"/>
                </a:solidFill>
                <a:latin typeface="Arial"/>
                <a:cs typeface="Arial"/>
              </a:rPr>
              <a:t>А</a:t>
            </a:r>
            <a:r>
              <a:rPr sz="3750" b="1" spc="350" dirty="0">
                <a:solidFill>
                  <a:srgbClr val="AE8340"/>
                </a:solidFill>
                <a:latin typeface="Arial"/>
                <a:cs typeface="Arial"/>
              </a:rPr>
              <a:t>Г</a:t>
            </a:r>
            <a:r>
              <a:rPr sz="3750" b="1" spc="440" dirty="0">
                <a:solidFill>
                  <a:srgbClr val="AE8340"/>
                </a:solidFill>
                <a:latin typeface="Arial"/>
                <a:cs typeface="Arial"/>
              </a:rPr>
              <a:t>О</a:t>
            </a:r>
            <a:r>
              <a:rPr sz="3750" b="1" spc="185" dirty="0">
                <a:solidFill>
                  <a:srgbClr val="AE8340"/>
                </a:solidFill>
                <a:latin typeface="Arial"/>
                <a:cs typeface="Arial"/>
              </a:rPr>
              <a:t>В</a:t>
            </a:r>
            <a:r>
              <a:rPr sz="3750" b="1" spc="100" dirty="0">
                <a:solidFill>
                  <a:srgbClr val="AE8340"/>
                </a:solidFill>
                <a:latin typeface="Arial"/>
                <a:cs typeface="Arial"/>
              </a:rPr>
              <a:t>Ы</a:t>
            </a:r>
            <a:r>
              <a:rPr sz="3750" b="1" spc="-245" dirty="0">
                <a:solidFill>
                  <a:srgbClr val="AE8340"/>
                </a:solidFill>
                <a:latin typeface="Arial"/>
                <a:cs typeface="Arial"/>
              </a:rPr>
              <a:t>Е  </a:t>
            </a:r>
            <a:r>
              <a:rPr sz="3750" b="1" spc="409" dirty="0">
                <a:solidFill>
                  <a:srgbClr val="AE8340"/>
                </a:solidFill>
                <a:latin typeface="Arial"/>
                <a:cs typeface="Arial"/>
              </a:rPr>
              <a:t>ПАМЯТКИ-</a:t>
            </a:r>
            <a:r>
              <a:rPr sz="3750" b="1" spc="-680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sz="3750" b="1" spc="465" dirty="0">
                <a:solidFill>
                  <a:srgbClr val="AE8340"/>
                </a:solidFill>
                <a:latin typeface="Arial"/>
                <a:cs typeface="Arial"/>
              </a:rPr>
              <a:t>ИНСТРУКЦИИ</a:t>
            </a: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3200" spc="80" dirty="0">
                <a:solidFill>
                  <a:srgbClr val="113C61"/>
                </a:solidFill>
                <a:latin typeface="Arial"/>
                <a:cs typeface="Arial"/>
              </a:rPr>
              <a:t>для </a:t>
            </a:r>
            <a:r>
              <a:rPr sz="3200" spc="160" dirty="0">
                <a:solidFill>
                  <a:srgbClr val="113C61"/>
                </a:solidFill>
                <a:latin typeface="Arial"/>
                <a:cs typeface="Arial"/>
              </a:rPr>
              <a:t>детей </a:t>
            </a:r>
            <a:r>
              <a:rPr sz="3200" spc="24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3200" spc="41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200" spc="210" dirty="0">
                <a:solidFill>
                  <a:srgbClr val="113C61"/>
                </a:solidFill>
                <a:latin typeface="Arial"/>
                <a:cs typeface="Arial"/>
              </a:rPr>
              <a:t>родителей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8330" y="271150"/>
            <a:ext cx="9947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60" dirty="0"/>
              <a:t>МОДЕЛЬ </a:t>
            </a:r>
            <a:r>
              <a:rPr sz="4800" spc="-385" dirty="0"/>
              <a:t>СМЕШАННОГО</a:t>
            </a:r>
            <a:r>
              <a:rPr sz="4800" spc="-335" dirty="0"/>
              <a:t> </a:t>
            </a:r>
            <a:r>
              <a:rPr sz="4800" spc="-420" dirty="0"/>
              <a:t>ОБУЧЕНИЯ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3614"/>
            <a:ext cx="17665065" cy="8896350"/>
          </a:xfrm>
          <a:custGeom>
            <a:avLst/>
            <a:gdLst/>
            <a:ahLst/>
            <a:cxnLst/>
            <a:rect l="l" t="t" r="r" b="b"/>
            <a:pathLst>
              <a:path w="17665065" h="8896350">
                <a:moveTo>
                  <a:pt x="0" y="0"/>
                </a:moveTo>
                <a:lnTo>
                  <a:pt x="17664745" y="0"/>
                </a:lnTo>
                <a:lnTo>
                  <a:pt x="17664745" y="8896349"/>
                </a:lnTo>
                <a:lnTo>
                  <a:pt x="0" y="88963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121" y="2975614"/>
            <a:ext cx="8115299" cy="574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23383" y="2975614"/>
            <a:ext cx="7867649" cy="553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949" y="1241155"/>
            <a:ext cx="12186285" cy="1231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5050" spc="-105" dirty="0"/>
              <a:t>ВНЕДРЕНИЕ </a:t>
            </a:r>
            <a:r>
              <a:rPr sz="5050" spc="-90" dirty="0"/>
              <a:t>СИСТЕМ </a:t>
            </a:r>
            <a:r>
              <a:rPr sz="5050" spc="520" dirty="0"/>
              <a:t>И</a:t>
            </a:r>
            <a:r>
              <a:rPr sz="5050" spc="-150" dirty="0"/>
              <a:t> </a:t>
            </a:r>
            <a:r>
              <a:rPr sz="5050" spc="80" dirty="0"/>
              <a:t>ТЕХНОЛОГИЙ</a:t>
            </a:r>
            <a:endParaRPr sz="5050"/>
          </a:p>
          <a:p>
            <a:pPr algn="ctr">
              <a:lnSpc>
                <a:spcPct val="100000"/>
              </a:lnSpc>
              <a:spcBef>
                <a:spcPts val="80"/>
              </a:spcBef>
              <a:tabLst>
                <a:tab pos="7578090" algn="l"/>
              </a:tabLst>
            </a:pPr>
            <a:r>
              <a:rPr sz="2800" b="0" spc="-380" dirty="0">
                <a:latin typeface="Arial Black"/>
                <a:cs typeface="Arial Black"/>
              </a:rPr>
              <a:t>ДЛЯ</a:t>
            </a:r>
            <a:r>
              <a:rPr sz="2800" b="0" spc="-204" dirty="0">
                <a:latin typeface="Arial Black"/>
                <a:cs typeface="Arial Black"/>
              </a:rPr>
              <a:t> </a:t>
            </a:r>
            <a:r>
              <a:rPr sz="2800" b="0" spc="-350" dirty="0">
                <a:latin typeface="Arial Black"/>
                <a:cs typeface="Arial Black"/>
              </a:rPr>
              <a:t>КАЧЕСТВЕННОГО</a:t>
            </a:r>
            <a:r>
              <a:rPr sz="2800" b="0" spc="-200" dirty="0">
                <a:latin typeface="Arial Black"/>
                <a:cs typeface="Arial Black"/>
              </a:rPr>
              <a:t> </a:t>
            </a:r>
            <a:r>
              <a:rPr sz="2800" b="0" spc="-300" dirty="0">
                <a:latin typeface="Arial Black"/>
                <a:cs typeface="Arial Black"/>
              </a:rPr>
              <a:t>ДИСТАНЦИОННОГО	</a:t>
            </a:r>
            <a:r>
              <a:rPr sz="2800" b="0" spc="-305" dirty="0">
                <a:latin typeface="Arial Black"/>
                <a:cs typeface="Arial Black"/>
              </a:rPr>
              <a:t>ОБУЧЕНИЯ</a:t>
            </a:r>
            <a:r>
              <a:rPr sz="2800" b="0" spc="-215" dirty="0">
                <a:latin typeface="Arial Black"/>
                <a:cs typeface="Arial Black"/>
              </a:rPr>
              <a:t> </a:t>
            </a:r>
            <a:r>
              <a:rPr sz="2800" b="0" spc="-415" dirty="0">
                <a:latin typeface="Arial Black"/>
                <a:cs typeface="Arial Black"/>
              </a:rPr>
              <a:t>ДЕТЕЙ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5243" y="8700519"/>
            <a:ext cx="86855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80" dirty="0">
                <a:solidFill>
                  <a:srgbClr val="AE8340"/>
                </a:solidFill>
                <a:latin typeface="Arial Black"/>
                <a:cs typeface="Arial Black"/>
              </a:rPr>
              <a:t>ЭФФЕКТ </a:t>
            </a:r>
            <a:r>
              <a:rPr sz="2800" spc="5" dirty="0">
                <a:solidFill>
                  <a:srgbClr val="AE8340"/>
                </a:solidFill>
                <a:latin typeface="Arial Black"/>
                <a:cs typeface="Arial Black"/>
              </a:rPr>
              <a:t>ОНЛАЙН- </a:t>
            </a:r>
            <a:r>
              <a:rPr sz="2800" spc="-90" dirty="0">
                <a:solidFill>
                  <a:srgbClr val="AE8340"/>
                </a:solidFill>
                <a:latin typeface="Arial Black"/>
                <a:cs typeface="Arial Black"/>
              </a:rPr>
              <a:t>ПРИСУТСТВИЯ </a:t>
            </a:r>
            <a:r>
              <a:rPr sz="2800" spc="-200" dirty="0">
                <a:solidFill>
                  <a:srgbClr val="AE8340"/>
                </a:solidFill>
                <a:latin typeface="Arial Black"/>
                <a:cs typeface="Arial Black"/>
              </a:rPr>
              <a:t>НА</a:t>
            </a:r>
            <a:r>
              <a:rPr sz="2800" spc="-100" dirty="0">
                <a:solidFill>
                  <a:srgbClr val="AE8340"/>
                </a:solidFill>
                <a:latin typeface="Arial Black"/>
                <a:cs typeface="Arial Black"/>
              </a:rPr>
              <a:t> </a:t>
            </a:r>
            <a:r>
              <a:rPr sz="2800" spc="-70" dirty="0">
                <a:solidFill>
                  <a:srgbClr val="AE8340"/>
                </a:solidFill>
                <a:latin typeface="Arial Black"/>
                <a:cs typeface="Arial Black"/>
              </a:rPr>
              <a:t>УРОКЕ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0957" y="653518"/>
            <a:ext cx="1144841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245" algn="l"/>
                <a:tab pos="6357620" algn="l"/>
                <a:tab pos="11259185" algn="l"/>
              </a:tabLst>
            </a:pPr>
            <a:r>
              <a:rPr sz="4300" spc="60" dirty="0"/>
              <a:t>3	</a:t>
            </a:r>
            <a:r>
              <a:rPr sz="4300" spc="15" dirty="0"/>
              <a:t>С</a:t>
            </a:r>
            <a:r>
              <a:rPr sz="4300" spc="240" dirty="0"/>
              <a:t>Т</a:t>
            </a:r>
            <a:r>
              <a:rPr sz="4300" spc="210" dirty="0"/>
              <a:t>Р</a:t>
            </a:r>
            <a:r>
              <a:rPr sz="4300" spc="240" dirty="0"/>
              <a:t>АТ</a:t>
            </a:r>
            <a:r>
              <a:rPr sz="4300" spc="-80" dirty="0"/>
              <a:t>Е</a:t>
            </a:r>
            <a:r>
              <a:rPr sz="4300" spc="355" dirty="0"/>
              <a:t>Г</a:t>
            </a:r>
            <a:r>
              <a:rPr sz="4300" spc="830" dirty="0"/>
              <a:t>И</a:t>
            </a:r>
            <a:r>
              <a:rPr sz="4300" spc="490" dirty="0"/>
              <a:t>Ч</a:t>
            </a:r>
            <a:r>
              <a:rPr sz="4300" spc="-80" dirty="0"/>
              <a:t>Е</a:t>
            </a:r>
            <a:r>
              <a:rPr sz="4300" spc="15" dirty="0"/>
              <a:t>С</a:t>
            </a:r>
            <a:r>
              <a:rPr sz="4300" spc="645" dirty="0"/>
              <a:t>К</a:t>
            </a:r>
            <a:r>
              <a:rPr sz="4300" spc="455" dirty="0"/>
              <a:t>О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565" dirty="0"/>
              <a:t>Н</a:t>
            </a:r>
            <a:r>
              <a:rPr sz="4300" spc="240" dirty="0"/>
              <a:t>А</a:t>
            </a:r>
            <a:r>
              <a:rPr sz="4300" spc="490" dirty="0"/>
              <a:t>П</a:t>
            </a:r>
            <a:r>
              <a:rPr sz="4300" spc="210" dirty="0"/>
              <a:t>Р</a:t>
            </a:r>
            <a:r>
              <a:rPr sz="4300" spc="240" dirty="0"/>
              <a:t>А</a:t>
            </a:r>
            <a:r>
              <a:rPr sz="4300" spc="165" dirty="0"/>
              <a:t>В</a:t>
            </a:r>
            <a:r>
              <a:rPr sz="4300" spc="565" dirty="0"/>
              <a:t>Л</a:t>
            </a:r>
            <a:r>
              <a:rPr sz="4300" spc="-80" dirty="0"/>
              <a:t>Е</a:t>
            </a:r>
            <a:r>
              <a:rPr sz="4300" spc="565" dirty="0"/>
              <a:t>Н</a:t>
            </a:r>
            <a:r>
              <a:rPr sz="4300" spc="830" dirty="0"/>
              <a:t>И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-50" dirty="0"/>
              <a:t>-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6149009" y="2672950"/>
            <a:ext cx="9746615" cy="658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84630">
              <a:lnSpc>
                <a:spcPct val="112000"/>
              </a:lnSpc>
              <a:spcBef>
                <a:spcPts val="100"/>
              </a:spcBef>
            </a:pPr>
            <a:r>
              <a:rPr sz="9600" b="1" spc="905" dirty="0">
                <a:solidFill>
                  <a:srgbClr val="113C61"/>
                </a:solidFill>
                <a:latin typeface="Arial"/>
                <a:cs typeface="Arial"/>
              </a:rPr>
              <a:t>ШИРОКОЕ  </a:t>
            </a:r>
            <a:r>
              <a:rPr sz="9600" b="1" spc="1100" dirty="0">
                <a:solidFill>
                  <a:srgbClr val="113C61"/>
                </a:solidFill>
                <a:latin typeface="Arial"/>
                <a:cs typeface="Arial"/>
              </a:rPr>
              <a:t>П</a:t>
            </a:r>
            <a:r>
              <a:rPr sz="9600" b="1" spc="47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9600" b="1" spc="185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9600" b="1" spc="1900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9600" b="1" spc="-18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9600" b="1" spc="126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9600" b="1" spc="-18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9600" b="1" spc="126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9600" b="1" spc="185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9600" b="1" spc="-103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endParaRPr sz="9600">
              <a:latin typeface="Arial"/>
              <a:cs typeface="Arial"/>
            </a:endParaRPr>
          </a:p>
          <a:p>
            <a:pPr marL="1057275" marR="534670" indent="-89535">
              <a:lnSpc>
                <a:spcPct val="112000"/>
              </a:lnSpc>
              <a:spcBef>
                <a:spcPts val="5"/>
              </a:spcBef>
            </a:pPr>
            <a:r>
              <a:rPr sz="9600" b="1" spc="133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9600" b="1" spc="185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9600" b="1" spc="910" dirty="0">
                <a:solidFill>
                  <a:srgbClr val="113C61"/>
                </a:solidFill>
                <a:latin typeface="Arial"/>
                <a:cs typeface="Arial"/>
              </a:rPr>
              <a:t>Ф</a:t>
            </a:r>
            <a:r>
              <a:rPr sz="9600" b="1" spc="47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9600" b="1" spc="1019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9600" b="1" spc="36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9600" b="1" spc="145" dirty="0">
                <a:solidFill>
                  <a:srgbClr val="113C61"/>
                </a:solidFill>
                <a:latin typeface="Arial"/>
                <a:cs typeface="Arial"/>
              </a:rPr>
              <a:t>Ы</a:t>
            </a:r>
            <a:r>
              <a:rPr sz="9600" b="1" dirty="0">
                <a:solidFill>
                  <a:srgbClr val="113C61"/>
                </a:solidFill>
                <a:latin typeface="Arial"/>
                <a:cs typeface="Arial"/>
              </a:rPr>
              <a:t>Х  </a:t>
            </a:r>
            <a:r>
              <a:rPr sz="9600" b="1" spc="865" dirty="0">
                <a:solidFill>
                  <a:srgbClr val="113C61"/>
                </a:solidFill>
                <a:latin typeface="Arial"/>
                <a:cs typeface="Arial"/>
              </a:rPr>
              <a:t>ПЛАТФОРМ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18452"/>
            <a:ext cx="635762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900"/>
              </a:lnSpc>
              <a:spcBef>
                <a:spcPts val="100"/>
              </a:spcBef>
            </a:pPr>
            <a:r>
              <a:rPr sz="4200" spc="70" dirty="0">
                <a:solidFill>
                  <a:srgbClr val="AE8340"/>
                </a:solidFill>
              </a:rPr>
              <a:t>ЕДИНАЯ</a:t>
            </a:r>
            <a:r>
              <a:rPr sz="4200" dirty="0">
                <a:solidFill>
                  <a:srgbClr val="AE8340"/>
                </a:solidFill>
              </a:rPr>
              <a:t> </a:t>
            </a:r>
            <a:r>
              <a:rPr sz="4200" spc="75" dirty="0">
                <a:solidFill>
                  <a:srgbClr val="AE8340"/>
                </a:solidFill>
              </a:rPr>
              <a:t>ОБУЧАЮЩАЯ  </a:t>
            </a:r>
            <a:r>
              <a:rPr sz="4200" spc="100" dirty="0">
                <a:solidFill>
                  <a:srgbClr val="AE8340"/>
                </a:solidFill>
              </a:rPr>
              <a:t>ПЛАТФОРМА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4305382" y="870016"/>
            <a:ext cx="3790949" cy="252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2211" y="3532506"/>
            <a:ext cx="1657349" cy="165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7086095"/>
            <a:ext cx="1295399" cy="129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5009" y="7019197"/>
            <a:ext cx="1343024" cy="134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7535" y="4492309"/>
            <a:ext cx="1038224" cy="103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42275" y="965266"/>
            <a:ext cx="8747125" cy="1463040"/>
          </a:xfrm>
          <a:custGeom>
            <a:avLst/>
            <a:gdLst/>
            <a:ahLst/>
            <a:cxnLst/>
            <a:rect l="l" t="t" r="r" b="b"/>
            <a:pathLst>
              <a:path w="8747125" h="1463039">
                <a:moveTo>
                  <a:pt x="0" y="0"/>
                </a:moveTo>
                <a:lnTo>
                  <a:pt x="8746964" y="0"/>
                </a:lnTo>
                <a:lnTo>
                  <a:pt x="8746964" y="1462771"/>
                </a:lnTo>
                <a:lnTo>
                  <a:pt x="0" y="1462771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4970">
              <a:lnSpc>
                <a:spcPct val="107400"/>
              </a:lnSpc>
              <a:spcBef>
                <a:spcPts val="100"/>
              </a:spcBef>
            </a:pPr>
            <a:r>
              <a:rPr spc="150" dirty="0"/>
              <a:t>НАПОЛНЕНИЕ </a:t>
            </a:r>
            <a:r>
              <a:rPr spc="40" dirty="0"/>
              <a:t>ПЛАТФОРМЫ  </a:t>
            </a:r>
            <a:r>
              <a:rPr spc="100" dirty="0"/>
              <a:t>УЧЕБНЫМ </a:t>
            </a:r>
            <a:r>
              <a:rPr spc="65" dirty="0"/>
              <a:t>КОНТЕНТОМ,  </a:t>
            </a:r>
            <a:r>
              <a:rPr spc="105" dirty="0"/>
              <a:t>ВЫСТРАИВАНИЕ</a:t>
            </a:r>
            <a:r>
              <a:rPr spc="-225" dirty="0"/>
              <a:t> </a:t>
            </a:r>
            <a:r>
              <a:rPr spc="140" dirty="0"/>
              <a:t>ЕЕ</a:t>
            </a:r>
            <a:r>
              <a:rPr spc="-220" dirty="0"/>
              <a:t> </a:t>
            </a:r>
            <a:r>
              <a:rPr spc="50" dirty="0"/>
              <a:t>РАБОТЫ</a:t>
            </a:r>
            <a:r>
              <a:rPr spc="-225" dirty="0"/>
              <a:t> </a:t>
            </a:r>
            <a:r>
              <a:rPr spc="85" dirty="0"/>
              <a:t>ТОЧНО  </a:t>
            </a:r>
            <a:r>
              <a:rPr spc="105" dirty="0"/>
              <a:t>В </a:t>
            </a:r>
            <a:r>
              <a:rPr spc="75" dirty="0"/>
              <a:t>СООТВЕТСТВИИ С  </a:t>
            </a:r>
            <a:r>
              <a:rPr spc="80" dirty="0"/>
              <a:t>ПОТРЕБНОСТЯМИ</a:t>
            </a:r>
            <a:r>
              <a:rPr spc="-220" dirty="0"/>
              <a:t> </a:t>
            </a:r>
            <a:r>
              <a:rPr spc="130" dirty="0"/>
              <a:t>ГИМНАЗИИ</a:t>
            </a: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5080">
              <a:lnSpc>
                <a:spcPct val="107400"/>
              </a:lnSpc>
            </a:pPr>
            <a:r>
              <a:rPr spc="120" dirty="0"/>
              <a:t>ПЕРСОНАЛИЗИРОВАННАЯ </a:t>
            </a:r>
            <a:r>
              <a:rPr spc="25" dirty="0"/>
              <a:t>МОДЕЛЬ  </a:t>
            </a:r>
            <a:r>
              <a:rPr spc="105" dirty="0"/>
              <a:t>ОБРАЗОВАНИЯ </a:t>
            </a:r>
            <a:r>
              <a:rPr spc="160" dirty="0"/>
              <a:t>НА </a:t>
            </a:r>
            <a:r>
              <a:rPr spc="120" dirty="0"/>
              <a:t>ШКОЛЬНОЙ  </a:t>
            </a:r>
            <a:r>
              <a:rPr spc="130" dirty="0"/>
              <a:t>ЦИФРОВОЙ</a:t>
            </a:r>
            <a:r>
              <a:rPr spc="-550" dirty="0"/>
              <a:t> </a:t>
            </a:r>
            <a:r>
              <a:rPr spc="55" dirty="0"/>
              <a:t>ПЛАТФОРМЕ </a:t>
            </a:r>
            <a:r>
              <a:rPr spc="125" dirty="0"/>
              <a:t>СБЕРБАНКА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15399" y="953328"/>
            <a:ext cx="7256780" cy="141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5465"/>
              </a:lnSpc>
              <a:spcBef>
                <a:spcPts val="100"/>
              </a:spcBef>
            </a:pPr>
            <a:r>
              <a:rPr sz="4800" spc="555" dirty="0">
                <a:solidFill>
                  <a:srgbClr val="FFFFFF"/>
                </a:solidFill>
                <a:latin typeface="Calibri"/>
                <a:cs typeface="Calibri"/>
              </a:rPr>
              <a:t>ОСВОЕНИЕ</a:t>
            </a:r>
            <a:r>
              <a:rPr sz="48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580" dirty="0">
                <a:solidFill>
                  <a:srgbClr val="FFFFFF"/>
                </a:solidFill>
                <a:latin typeface="Calibri"/>
                <a:cs typeface="Calibri"/>
              </a:rPr>
              <a:t>ЦИФРОВЫХ</a:t>
            </a:r>
            <a:endParaRPr sz="4800">
              <a:latin typeface="Calibri"/>
              <a:cs typeface="Calibri"/>
            </a:endParaRPr>
          </a:p>
          <a:p>
            <a:pPr marR="5080" algn="r">
              <a:lnSpc>
                <a:spcPts val="5470"/>
              </a:lnSpc>
            </a:pPr>
            <a:r>
              <a:rPr sz="4800" spc="6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4800" spc="39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4800" spc="49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4800" spc="3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4800" spc="72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4800" spc="459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800" spc="5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4800" spc="-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для</a:t>
            </a:r>
            <a:r>
              <a:rPr spc="-305" dirty="0"/>
              <a:t> </a:t>
            </a:r>
            <a:r>
              <a:rPr spc="20" dirty="0"/>
              <a:t>всех</a:t>
            </a:r>
            <a:r>
              <a:rPr spc="-300" dirty="0"/>
              <a:t> </a:t>
            </a:r>
            <a:r>
              <a:rPr dirty="0"/>
              <a:t>педагогов</a:t>
            </a:r>
            <a:r>
              <a:rPr spc="-300" dirty="0"/>
              <a:t> </a:t>
            </a:r>
            <a:r>
              <a:rPr spc="204" dirty="0"/>
              <a:t>и</a:t>
            </a:r>
            <a:r>
              <a:rPr spc="-300" dirty="0"/>
              <a:t> </a:t>
            </a:r>
            <a:r>
              <a:rPr spc="55" dirty="0"/>
              <a:t>учащихся</a:t>
            </a:r>
            <a:r>
              <a:rPr spc="-300" dirty="0"/>
              <a:t> </a:t>
            </a:r>
            <a:r>
              <a:rPr spc="90" dirty="0"/>
              <a:t>гимназии</a:t>
            </a: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50">
              <a:latin typeface="Times New Roman"/>
              <a:cs typeface="Times New Roman"/>
            </a:endParaRPr>
          </a:p>
          <a:p>
            <a:pPr marL="1504315" marR="1222375" indent="-65405">
              <a:lnSpc>
                <a:spcPts val="3400"/>
              </a:lnSpc>
            </a:pPr>
            <a:r>
              <a:rPr spc="150" dirty="0">
                <a:solidFill>
                  <a:srgbClr val="113C61"/>
                </a:solidFill>
              </a:rPr>
              <a:t>ОБУЧЕНИЕ</a:t>
            </a:r>
            <a:r>
              <a:rPr spc="-525" dirty="0">
                <a:solidFill>
                  <a:srgbClr val="113C61"/>
                </a:solidFill>
              </a:rPr>
              <a:t> </a:t>
            </a:r>
            <a:r>
              <a:rPr spc="65" dirty="0">
                <a:solidFill>
                  <a:srgbClr val="113C61"/>
                </a:solidFill>
              </a:rPr>
              <a:t>ПЕД. </a:t>
            </a:r>
            <a:r>
              <a:rPr spc="75" dirty="0">
                <a:solidFill>
                  <a:srgbClr val="113C61"/>
                </a:solidFill>
              </a:rPr>
              <a:t>КОЛЛЕКТИВА  </a:t>
            </a:r>
            <a:r>
              <a:rPr spc="70" dirty="0">
                <a:solidFill>
                  <a:srgbClr val="113C61"/>
                </a:solidFill>
              </a:rPr>
              <a:t>РАБОТЕ </a:t>
            </a:r>
            <a:r>
              <a:rPr spc="160" dirty="0">
                <a:solidFill>
                  <a:srgbClr val="113C61"/>
                </a:solidFill>
              </a:rPr>
              <a:t>НА</a:t>
            </a:r>
            <a:r>
              <a:rPr spc="-509" dirty="0">
                <a:solidFill>
                  <a:srgbClr val="113C61"/>
                </a:solidFill>
              </a:rPr>
              <a:t> </a:t>
            </a:r>
            <a:r>
              <a:rPr spc="-40" dirty="0">
                <a:solidFill>
                  <a:srgbClr val="113C61"/>
                </a:solidFill>
              </a:rPr>
              <a:t>MOODLE</a:t>
            </a: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Times New Roman"/>
              <a:cs typeface="Times New Roman"/>
            </a:endParaRPr>
          </a:p>
          <a:p>
            <a:pPr marL="1438910" marR="5080">
              <a:lnSpc>
                <a:spcPct val="107400"/>
              </a:lnSpc>
              <a:spcBef>
                <a:spcPts val="5"/>
              </a:spcBef>
            </a:pPr>
            <a:r>
              <a:rPr spc="140" dirty="0">
                <a:solidFill>
                  <a:srgbClr val="113C61"/>
                </a:solidFill>
              </a:rPr>
              <a:t>ОБУЧЕНИЯ</a:t>
            </a:r>
            <a:r>
              <a:rPr spc="-220" dirty="0">
                <a:solidFill>
                  <a:srgbClr val="113C61"/>
                </a:solidFill>
              </a:rPr>
              <a:t> </a:t>
            </a:r>
            <a:r>
              <a:rPr spc="105" dirty="0">
                <a:solidFill>
                  <a:srgbClr val="113C61"/>
                </a:solidFill>
              </a:rPr>
              <a:t>ДЕТЕЙ</a:t>
            </a:r>
            <a:r>
              <a:rPr spc="-215" dirty="0">
                <a:solidFill>
                  <a:srgbClr val="113C61"/>
                </a:solidFill>
              </a:rPr>
              <a:t> </a:t>
            </a:r>
            <a:r>
              <a:rPr spc="120" dirty="0">
                <a:solidFill>
                  <a:srgbClr val="113C61"/>
                </a:solidFill>
              </a:rPr>
              <a:t>ПРАКТИЧЕСКИ</a:t>
            </a:r>
            <a:r>
              <a:rPr spc="-215" dirty="0">
                <a:solidFill>
                  <a:srgbClr val="113C61"/>
                </a:solidFill>
              </a:rPr>
              <a:t> </a:t>
            </a:r>
            <a:r>
              <a:rPr spc="80" dirty="0">
                <a:solidFill>
                  <a:srgbClr val="113C61"/>
                </a:solidFill>
              </a:rPr>
              <a:t>ПО  </a:t>
            </a:r>
            <a:r>
              <a:rPr spc="30" dirty="0">
                <a:solidFill>
                  <a:srgbClr val="113C61"/>
                </a:solidFill>
              </a:rPr>
              <a:t>ЛЮБОМУ </a:t>
            </a:r>
            <a:r>
              <a:rPr spc="105" dirty="0">
                <a:solidFill>
                  <a:srgbClr val="113C61"/>
                </a:solidFill>
              </a:rPr>
              <a:t>УЧЕБНОМУ</a:t>
            </a:r>
            <a:r>
              <a:rPr spc="-465" dirty="0">
                <a:solidFill>
                  <a:srgbClr val="113C61"/>
                </a:solidFill>
              </a:rPr>
              <a:t> </a:t>
            </a:r>
            <a:r>
              <a:rPr spc="70" dirty="0">
                <a:solidFill>
                  <a:srgbClr val="113C61"/>
                </a:solidFill>
              </a:rPr>
              <a:t>ПРЕДМЕТУ</a:t>
            </a:r>
          </a:p>
          <a:p>
            <a:pPr marL="1438910" marR="798830">
              <a:lnSpc>
                <a:spcPct val="107400"/>
              </a:lnSpc>
            </a:pPr>
            <a:r>
              <a:rPr spc="125" dirty="0">
                <a:solidFill>
                  <a:srgbClr val="113C61"/>
                </a:solidFill>
              </a:rPr>
              <a:t>КАК</a:t>
            </a:r>
            <a:r>
              <a:rPr spc="-225" dirty="0">
                <a:solidFill>
                  <a:srgbClr val="113C61"/>
                </a:solidFill>
              </a:rPr>
              <a:t> </a:t>
            </a:r>
            <a:r>
              <a:rPr spc="105" dirty="0">
                <a:solidFill>
                  <a:srgbClr val="113C61"/>
                </a:solidFill>
              </a:rPr>
              <a:t>В</a:t>
            </a:r>
            <a:r>
              <a:rPr spc="-225" dirty="0">
                <a:solidFill>
                  <a:srgbClr val="113C61"/>
                </a:solidFill>
              </a:rPr>
              <a:t> </a:t>
            </a:r>
            <a:r>
              <a:rPr spc="90" dirty="0">
                <a:solidFill>
                  <a:srgbClr val="113C61"/>
                </a:solidFill>
              </a:rPr>
              <a:t>ТРАДИЦИОННОМ,</a:t>
            </a:r>
            <a:r>
              <a:rPr spc="-220" dirty="0">
                <a:solidFill>
                  <a:srgbClr val="113C61"/>
                </a:solidFill>
              </a:rPr>
              <a:t> </a:t>
            </a:r>
            <a:r>
              <a:rPr spc="60" dirty="0">
                <a:solidFill>
                  <a:srgbClr val="113C61"/>
                </a:solidFill>
              </a:rPr>
              <a:t>ТАК</a:t>
            </a:r>
            <a:r>
              <a:rPr spc="-225" dirty="0">
                <a:solidFill>
                  <a:srgbClr val="113C61"/>
                </a:solidFill>
              </a:rPr>
              <a:t> </a:t>
            </a:r>
            <a:r>
              <a:rPr spc="215" dirty="0">
                <a:solidFill>
                  <a:srgbClr val="113C61"/>
                </a:solidFill>
              </a:rPr>
              <a:t>И</a:t>
            </a:r>
            <a:r>
              <a:rPr spc="-225" dirty="0">
                <a:solidFill>
                  <a:srgbClr val="113C61"/>
                </a:solidFill>
              </a:rPr>
              <a:t> </a:t>
            </a:r>
            <a:r>
              <a:rPr spc="105" dirty="0">
                <a:solidFill>
                  <a:srgbClr val="113C61"/>
                </a:solidFill>
              </a:rPr>
              <a:t>В  </a:t>
            </a:r>
            <a:r>
              <a:rPr spc="75" dirty="0">
                <a:solidFill>
                  <a:srgbClr val="113C61"/>
                </a:solidFill>
              </a:rPr>
              <a:t>СМЕШАННОМ, </a:t>
            </a:r>
            <a:r>
              <a:rPr spc="50" dirty="0">
                <a:solidFill>
                  <a:srgbClr val="113C61"/>
                </a:solidFill>
              </a:rPr>
              <a:t>А </a:t>
            </a:r>
            <a:r>
              <a:rPr spc="90" dirty="0">
                <a:solidFill>
                  <a:srgbClr val="113C61"/>
                </a:solidFill>
              </a:rPr>
              <a:t>ТАКЖЕ </a:t>
            </a:r>
            <a:r>
              <a:rPr spc="105" dirty="0">
                <a:solidFill>
                  <a:srgbClr val="113C61"/>
                </a:solidFill>
              </a:rPr>
              <a:t>В  </a:t>
            </a:r>
            <a:r>
              <a:rPr spc="114" dirty="0">
                <a:solidFill>
                  <a:srgbClr val="113C61"/>
                </a:solidFill>
              </a:rPr>
              <a:t>ДИСТАНЦИОННОМ</a:t>
            </a:r>
            <a:r>
              <a:rPr spc="-220" dirty="0">
                <a:solidFill>
                  <a:srgbClr val="113C61"/>
                </a:solidFill>
              </a:rPr>
              <a:t> </a:t>
            </a:r>
            <a:r>
              <a:rPr spc="50" dirty="0">
                <a:solidFill>
                  <a:srgbClr val="113C61"/>
                </a:solidFill>
              </a:rPr>
              <a:t>ФОРМАТЕ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444" y="412927"/>
            <a:ext cx="1144841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245" algn="l"/>
                <a:tab pos="6357620" algn="l"/>
                <a:tab pos="11259185" algn="l"/>
              </a:tabLst>
            </a:pPr>
            <a:r>
              <a:rPr sz="4300" spc="60" dirty="0"/>
              <a:t>4	</a:t>
            </a:r>
            <a:r>
              <a:rPr sz="4300" spc="15" dirty="0"/>
              <a:t>С</a:t>
            </a:r>
            <a:r>
              <a:rPr sz="4300" spc="240" dirty="0"/>
              <a:t>Т</a:t>
            </a:r>
            <a:r>
              <a:rPr sz="4300" spc="210" dirty="0"/>
              <a:t>Р</a:t>
            </a:r>
            <a:r>
              <a:rPr sz="4300" spc="240" dirty="0"/>
              <a:t>АТ</a:t>
            </a:r>
            <a:r>
              <a:rPr sz="4300" spc="-80" dirty="0"/>
              <a:t>Е</a:t>
            </a:r>
            <a:r>
              <a:rPr sz="4300" spc="355" dirty="0"/>
              <a:t>Г</a:t>
            </a:r>
            <a:r>
              <a:rPr sz="4300" spc="830" dirty="0"/>
              <a:t>И</a:t>
            </a:r>
            <a:r>
              <a:rPr sz="4300" spc="490" dirty="0"/>
              <a:t>Ч</a:t>
            </a:r>
            <a:r>
              <a:rPr sz="4300" spc="-80" dirty="0"/>
              <a:t>Е</a:t>
            </a:r>
            <a:r>
              <a:rPr sz="4300" spc="15" dirty="0"/>
              <a:t>С</a:t>
            </a:r>
            <a:r>
              <a:rPr sz="4300" spc="645" dirty="0"/>
              <a:t>К</a:t>
            </a:r>
            <a:r>
              <a:rPr sz="4300" spc="455" dirty="0"/>
              <a:t>О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565" dirty="0"/>
              <a:t>Н</a:t>
            </a:r>
            <a:r>
              <a:rPr sz="4300" spc="240" dirty="0"/>
              <a:t>А</a:t>
            </a:r>
            <a:r>
              <a:rPr sz="4300" spc="490" dirty="0"/>
              <a:t>П</a:t>
            </a:r>
            <a:r>
              <a:rPr sz="4300" spc="210" dirty="0"/>
              <a:t>Р</a:t>
            </a:r>
            <a:r>
              <a:rPr sz="4300" spc="240" dirty="0"/>
              <a:t>А</a:t>
            </a:r>
            <a:r>
              <a:rPr sz="4300" spc="165" dirty="0"/>
              <a:t>В</a:t>
            </a:r>
            <a:r>
              <a:rPr sz="4300" spc="565" dirty="0"/>
              <a:t>Л</a:t>
            </a:r>
            <a:r>
              <a:rPr sz="4300" spc="-80" dirty="0"/>
              <a:t>Е</a:t>
            </a:r>
            <a:r>
              <a:rPr sz="4300" spc="565" dirty="0"/>
              <a:t>Н</a:t>
            </a:r>
            <a:r>
              <a:rPr sz="4300" spc="830" dirty="0"/>
              <a:t>И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-50" dirty="0"/>
              <a:t>-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5085553" y="1660629"/>
            <a:ext cx="12485370" cy="839152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7000" b="1" spc="355" dirty="0">
                <a:solidFill>
                  <a:srgbClr val="113C61"/>
                </a:solidFill>
                <a:latin typeface="Arial"/>
                <a:cs typeface="Arial"/>
              </a:rPr>
              <a:t>ПОВСЕМЕСТНОЕ</a:t>
            </a:r>
            <a:endParaRPr sz="7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  <a:tabLst>
                <a:tab pos="6441440" algn="l"/>
              </a:tabLst>
            </a:pPr>
            <a:r>
              <a:rPr sz="7000" b="1" spc="420" dirty="0">
                <a:solidFill>
                  <a:srgbClr val="113C61"/>
                </a:solidFill>
                <a:latin typeface="Arial"/>
                <a:cs typeface="Arial"/>
              </a:rPr>
              <a:t>ВНЕДРЕНИЕ	</a:t>
            </a:r>
            <a:r>
              <a:rPr sz="7000" b="1" spc="405" dirty="0">
                <a:solidFill>
                  <a:srgbClr val="113C61"/>
                </a:solidFill>
                <a:latin typeface="Arial"/>
                <a:cs typeface="Arial"/>
              </a:rPr>
              <a:t>НОВЫХ</a:t>
            </a:r>
            <a:endParaRPr sz="7000">
              <a:latin typeface="Arial"/>
              <a:cs typeface="Arial"/>
            </a:endParaRPr>
          </a:p>
          <a:p>
            <a:pPr marR="302260" algn="ctr">
              <a:lnSpc>
                <a:spcPct val="100000"/>
              </a:lnSpc>
              <a:spcBef>
                <a:spcPts val="1010"/>
              </a:spcBef>
            </a:pPr>
            <a:r>
              <a:rPr sz="7000" b="1" spc="630" dirty="0">
                <a:solidFill>
                  <a:srgbClr val="113C61"/>
                </a:solidFill>
                <a:latin typeface="Arial"/>
                <a:cs typeface="Arial"/>
              </a:rPr>
              <a:t>ФОРМ</a:t>
            </a:r>
            <a:endParaRPr sz="7000">
              <a:latin typeface="Arial"/>
              <a:cs typeface="Arial"/>
            </a:endParaRPr>
          </a:p>
          <a:p>
            <a:pPr marL="12065" marR="5080" algn="ctr">
              <a:lnSpc>
                <a:spcPct val="112000"/>
              </a:lnSpc>
              <a:tabLst>
                <a:tab pos="8328659" algn="l"/>
              </a:tabLst>
            </a:pPr>
            <a:r>
              <a:rPr sz="700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000" b="1" spc="34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7000" b="1" spc="575" dirty="0">
                <a:solidFill>
                  <a:srgbClr val="113C61"/>
                </a:solidFill>
                <a:latin typeface="Arial"/>
                <a:cs typeface="Arial"/>
              </a:rPr>
              <a:t>Г</a:t>
            </a:r>
            <a:r>
              <a:rPr sz="7000" b="1" spc="39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000" b="1" spc="919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7000" b="1" spc="135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000" b="1" spc="770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7000" b="1" spc="39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000" b="1" spc="969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7000" b="1" spc="135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000" b="1" spc="73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00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7000" b="1" spc="835" dirty="0">
                <a:solidFill>
                  <a:srgbClr val="113C61"/>
                </a:solidFill>
                <a:latin typeface="Arial"/>
                <a:cs typeface="Arial"/>
              </a:rPr>
              <a:t>У</a:t>
            </a:r>
            <a:r>
              <a:rPr sz="7000" b="1" spc="34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700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000" b="1" spc="1050" dirty="0">
                <a:solidFill>
                  <a:srgbClr val="113C61"/>
                </a:solidFill>
                <a:latin typeface="Arial"/>
                <a:cs typeface="Arial"/>
              </a:rPr>
              <a:t>К</a:t>
            </a:r>
            <a:r>
              <a:rPr sz="700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000" b="1" spc="-210" dirty="0">
                <a:solidFill>
                  <a:srgbClr val="113C61"/>
                </a:solidFill>
                <a:latin typeface="Arial"/>
                <a:cs typeface="Arial"/>
              </a:rPr>
              <a:t>В  </a:t>
            </a:r>
            <a:r>
              <a:rPr sz="7000" b="1" spc="73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endParaRPr sz="7000">
              <a:latin typeface="Arial"/>
              <a:cs typeface="Arial"/>
            </a:endParaRPr>
          </a:p>
          <a:p>
            <a:pPr marL="2201545" marR="2193925" indent="490855">
              <a:lnSpc>
                <a:spcPct val="112000"/>
              </a:lnSpc>
              <a:spcBef>
                <a:spcPts val="5"/>
              </a:spcBef>
            </a:pPr>
            <a:r>
              <a:rPr sz="7000" b="1" spc="615" dirty="0">
                <a:solidFill>
                  <a:srgbClr val="113C61"/>
                </a:solidFill>
                <a:latin typeface="Arial"/>
                <a:cs typeface="Arial"/>
              </a:rPr>
              <a:t>ВНЕУРОЧНОЙ  </a:t>
            </a:r>
            <a:r>
              <a:rPr sz="7000" b="1" spc="980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7000" b="1" spc="-13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7000" b="1" spc="240" dirty="0">
                <a:solidFill>
                  <a:srgbClr val="113C61"/>
                </a:solidFill>
                <a:latin typeface="Arial"/>
                <a:cs typeface="Arial"/>
              </a:rPr>
              <a:t>Я</a:t>
            </a:r>
            <a:r>
              <a:rPr sz="7000" b="1" spc="39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7000" b="1" spc="-13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7000" b="1" spc="919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7000" b="1" spc="55" dirty="0">
                <a:solidFill>
                  <a:srgbClr val="113C61"/>
                </a:solidFill>
                <a:latin typeface="Arial"/>
                <a:cs typeface="Arial"/>
              </a:rPr>
              <a:t>Ь</a:t>
            </a:r>
            <a:r>
              <a:rPr sz="7000" b="1" spc="919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700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000" b="1" spc="25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7000" b="1" spc="39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7000" b="1" spc="73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endParaRPr sz="7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706" y="3"/>
            <a:ext cx="14069694" cy="450215"/>
          </a:xfrm>
          <a:custGeom>
            <a:avLst/>
            <a:gdLst/>
            <a:ahLst/>
            <a:cxnLst/>
            <a:rect l="l" t="t" r="r" b="b"/>
            <a:pathLst>
              <a:path w="14069694" h="450215">
                <a:moveTo>
                  <a:pt x="0" y="449725"/>
                </a:moveTo>
                <a:lnTo>
                  <a:pt x="14069292" y="449725"/>
                </a:lnTo>
                <a:lnTo>
                  <a:pt x="14069292" y="0"/>
                </a:lnTo>
                <a:lnTo>
                  <a:pt x="0" y="0"/>
                </a:lnTo>
                <a:lnTo>
                  <a:pt x="0" y="449725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9728"/>
            <a:ext cx="18288000" cy="9837420"/>
          </a:xfrm>
          <a:custGeom>
            <a:avLst/>
            <a:gdLst/>
            <a:ahLst/>
            <a:cxnLst/>
            <a:rect l="l" t="t" r="r" b="b"/>
            <a:pathLst>
              <a:path w="18288000" h="9837420">
                <a:moveTo>
                  <a:pt x="0" y="9837269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9837269"/>
                </a:lnTo>
                <a:lnTo>
                  <a:pt x="0" y="9837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07963" y="1204718"/>
            <a:ext cx="1367218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4310">
              <a:lnSpc>
                <a:spcPct val="113900"/>
              </a:lnSpc>
              <a:spcBef>
                <a:spcPts val="100"/>
              </a:spcBef>
            </a:pPr>
            <a:r>
              <a:rPr sz="4800" spc="-10" dirty="0"/>
              <a:t>НОВЫЕ </a:t>
            </a:r>
            <a:r>
              <a:rPr sz="4800" spc="175" dirty="0"/>
              <a:t>ФОРМЫ </a:t>
            </a:r>
            <a:r>
              <a:rPr sz="4800" spc="320" dirty="0"/>
              <a:t>ОРГАНИЗАЦИИ  </a:t>
            </a:r>
            <a:r>
              <a:rPr sz="4800" spc="190" dirty="0"/>
              <a:t>УРОКОВ </a:t>
            </a:r>
            <a:r>
              <a:rPr sz="4800" spc="500" dirty="0"/>
              <a:t>И </a:t>
            </a:r>
            <a:r>
              <a:rPr sz="4800" spc="215" dirty="0"/>
              <a:t>ВНЕУРОЧНОЙ</a:t>
            </a:r>
            <a:r>
              <a:rPr sz="4800" spc="220" dirty="0"/>
              <a:t> </a:t>
            </a:r>
            <a:r>
              <a:rPr sz="4800" spc="80" dirty="0"/>
              <a:t>ДЕЯТЕЛЬНОСТИ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1034144" y="4938998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80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80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80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"/>
            <a:ext cx="4218940" cy="451484"/>
          </a:xfrm>
          <a:custGeom>
            <a:avLst/>
            <a:gdLst/>
            <a:ahLst/>
            <a:cxnLst/>
            <a:rect l="l" t="t" r="r" b="b"/>
            <a:pathLst>
              <a:path w="4218940" h="451484">
                <a:moveTo>
                  <a:pt x="0" y="451060"/>
                </a:moveTo>
                <a:lnTo>
                  <a:pt x="0" y="0"/>
                </a:lnTo>
                <a:lnTo>
                  <a:pt x="4218706" y="0"/>
                </a:lnTo>
                <a:lnTo>
                  <a:pt x="4218706" y="451060"/>
                </a:lnTo>
                <a:lnTo>
                  <a:pt x="0" y="45106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144" y="7833068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80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80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80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23979" y="4343299"/>
            <a:ext cx="4295140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0">
              <a:lnSpc>
                <a:spcPct val="1215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113C61"/>
                </a:solidFill>
                <a:latin typeface="Arial"/>
                <a:cs typeface="Arial"/>
              </a:rPr>
              <a:t>ГРУППОВЫЕ</a:t>
            </a:r>
            <a:r>
              <a:rPr sz="3600" b="1" spc="-16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600" b="1" spc="375" dirty="0">
                <a:solidFill>
                  <a:srgbClr val="113C61"/>
                </a:solidFill>
                <a:latin typeface="Arial"/>
                <a:cs typeface="Arial"/>
              </a:rPr>
              <a:t>И  </a:t>
            </a:r>
            <a:r>
              <a:rPr sz="3600" b="1" spc="45" dirty="0">
                <a:solidFill>
                  <a:srgbClr val="113C61"/>
                </a:solidFill>
                <a:latin typeface="Arial"/>
                <a:cs typeface="Arial"/>
              </a:rPr>
              <a:t>КОМАНДНЫЕ  </a:t>
            </a:r>
            <a:r>
              <a:rPr sz="3600" b="1" spc="65" dirty="0">
                <a:solidFill>
                  <a:srgbClr val="113C61"/>
                </a:solidFill>
                <a:latin typeface="Arial"/>
                <a:cs typeface="Arial"/>
              </a:rPr>
              <a:t>ТЕХНОЛОГИИ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45"/>
              </a:spcBef>
            </a:pPr>
            <a:r>
              <a:rPr sz="3600" b="1" spc="-85" dirty="0">
                <a:solidFill>
                  <a:srgbClr val="113C61"/>
                </a:solidFill>
                <a:latin typeface="Arial"/>
                <a:cs typeface="Arial"/>
              </a:rPr>
              <a:t>ПРОЕКТНЫЕ</a:t>
            </a:r>
            <a:r>
              <a:rPr sz="3600" b="1" spc="-7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600" b="1" spc="37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3600" b="1" spc="-80" dirty="0">
                <a:solidFill>
                  <a:srgbClr val="113C61"/>
                </a:solidFill>
                <a:latin typeface="Arial"/>
                <a:cs typeface="Arial"/>
              </a:rPr>
              <a:t>ИГРОВЫЕ</a:t>
            </a:r>
            <a:r>
              <a:rPr sz="3600" b="1" spc="-14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113C61"/>
                </a:solidFill>
                <a:latin typeface="Arial"/>
                <a:cs typeface="Arial"/>
              </a:rPr>
              <a:t>ФОРМЫ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86416" y="7867990"/>
            <a:ext cx="5205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40" dirty="0">
                <a:solidFill>
                  <a:srgbClr val="113C61"/>
                </a:solidFill>
                <a:latin typeface="Arial"/>
                <a:cs typeface="Arial"/>
              </a:rPr>
              <a:t>УЧЕБНЫЕ</a:t>
            </a:r>
            <a:r>
              <a:rPr sz="3600" b="1" spc="-13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600" b="1" spc="-140" dirty="0">
                <a:solidFill>
                  <a:srgbClr val="113C61"/>
                </a:solidFill>
                <a:latin typeface="Arial"/>
                <a:cs typeface="Arial"/>
              </a:rPr>
              <a:t>ТРЕНАЖЕРЫ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9444" y="7833068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79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79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79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29256" y="4393567"/>
            <a:ext cx="5301615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113C61"/>
                </a:solidFill>
                <a:latin typeface="Arial"/>
                <a:cs typeface="Arial"/>
              </a:rPr>
              <a:t>ИССЛЕДОВАТЕЛЬСКИЕ  </a:t>
            </a:r>
            <a:r>
              <a:rPr sz="3600" b="1" spc="110" dirty="0">
                <a:solidFill>
                  <a:srgbClr val="113C61"/>
                </a:solidFill>
                <a:latin typeface="Arial"/>
                <a:cs typeface="Arial"/>
              </a:rPr>
              <a:t>ПРАКТИКИ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9444" y="4938998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79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79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79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9061" y="1192598"/>
            <a:ext cx="1144841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245" algn="l"/>
                <a:tab pos="6357620" algn="l"/>
                <a:tab pos="11259185" algn="l"/>
              </a:tabLst>
            </a:pPr>
            <a:r>
              <a:rPr sz="4300" spc="60" dirty="0"/>
              <a:t>5	</a:t>
            </a:r>
            <a:r>
              <a:rPr sz="4300" spc="15" dirty="0"/>
              <a:t>С</a:t>
            </a:r>
            <a:r>
              <a:rPr sz="4300" spc="240" dirty="0"/>
              <a:t>Т</a:t>
            </a:r>
            <a:r>
              <a:rPr sz="4300" spc="210" dirty="0"/>
              <a:t>Р</a:t>
            </a:r>
            <a:r>
              <a:rPr sz="4300" spc="240" dirty="0"/>
              <a:t>АТ</a:t>
            </a:r>
            <a:r>
              <a:rPr sz="4300" spc="-80" dirty="0"/>
              <a:t>Е</a:t>
            </a:r>
            <a:r>
              <a:rPr sz="4300" spc="355" dirty="0"/>
              <a:t>Г</a:t>
            </a:r>
            <a:r>
              <a:rPr sz="4300" spc="830" dirty="0"/>
              <a:t>И</a:t>
            </a:r>
            <a:r>
              <a:rPr sz="4300" spc="490" dirty="0"/>
              <a:t>Ч</a:t>
            </a:r>
            <a:r>
              <a:rPr sz="4300" spc="-80" dirty="0"/>
              <a:t>Е</a:t>
            </a:r>
            <a:r>
              <a:rPr sz="4300" spc="15" dirty="0"/>
              <a:t>С</a:t>
            </a:r>
            <a:r>
              <a:rPr sz="4300" spc="645" dirty="0"/>
              <a:t>К</a:t>
            </a:r>
            <a:r>
              <a:rPr sz="4300" spc="455" dirty="0"/>
              <a:t>О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565" dirty="0"/>
              <a:t>Н</a:t>
            </a:r>
            <a:r>
              <a:rPr sz="4300" spc="240" dirty="0"/>
              <a:t>А</a:t>
            </a:r>
            <a:r>
              <a:rPr sz="4300" spc="490" dirty="0"/>
              <a:t>П</a:t>
            </a:r>
            <a:r>
              <a:rPr sz="4300" spc="210" dirty="0"/>
              <a:t>Р</a:t>
            </a:r>
            <a:r>
              <a:rPr sz="4300" spc="240" dirty="0"/>
              <a:t>А</a:t>
            </a:r>
            <a:r>
              <a:rPr sz="4300" spc="165" dirty="0"/>
              <a:t>В</a:t>
            </a:r>
            <a:r>
              <a:rPr sz="4300" spc="565" dirty="0"/>
              <a:t>Л</a:t>
            </a:r>
            <a:r>
              <a:rPr sz="4300" spc="-80" dirty="0"/>
              <a:t>Е</a:t>
            </a:r>
            <a:r>
              <a:rPr sz="4300" spc="565" dirty="0"/>
              <a:t>Н</a:t>
            </a:r>
            <a:r>
              <a:rPr sz="4300" spc="830" dirty="0"/>
              <a:t>И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-50" dirty="0"/>
              <a:t>-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5223924" y="3225848"/>
            <a:ext cx="12157075" cy="603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4310" marR="5080" indent="-2722245">
              <a:lnSpc>
                <a:spcPct val="112000"/>
              </a:lnSpc>
              <a:spcBef>
                <a:spcPts val="100"/>
              </a:spcBef>
              <a:tabLst>
                <a:tab pos="8502015" algn="l"/>
              </a:tabLst>
            </a:pPr>
            <a:r>
              <a:rPr sz="8800" b="1" spc="16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800" b="1" spc="965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8800" b="1" spc="1745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8800" b="1" spc="-16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800" b="1" spc="115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800" b="1" spc="-16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800" b="1" spc="115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800" b="1" spc="16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800" b="1" spc="-944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80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8800" b="1" spc="434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800" b="1" spc="93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800" b="1" spc="1160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8800" b="1" spc="540" dirty="0">
                <a:solidFill>
                  <a:srgbClr val="113C61"/>
                </a:solidFill>
                <a:latin typeface="Arial"/>
                <a:cs typeface="Arial"/>
              </a:rPr>
              <a:t>И  </a:t>
            </a:r>
            <a:r>
              <a:rPr sz="8800" b="1" spc="680" dirty="0">
                <a:solidFill>
                  <a:srgbClr val="113C61"/>
                </a:solidFill>
                <a:latin typeface="Arial"/>
                <a:cs typeface="Arial"/>
              </a:rPr>
              <a:t>УЧИТЕЛЯ</a:t>
            </a:r>
            <a:endParaRPr sz="8800">
              <a:latin typeface="Arial"/>
              <a:cs typeface="Arial"/>
            </a:endParaRPr>
          </a:p>
          <a:p>
            <a:pPr marL="3715385" marR="1787525" indent="-2310765">
              <a:lnSpc>
                <a:spcPct val="112000"/>
              </a:lnSpc>
              <a:spcBef>
                <a:spcPts val="5"/>
              </a:spcBef>
              <a:tabLst>
                <a:tab pos="2645410" algn="l"/>
              </a:tabLst>
            </a:pPr>
            <a:r>
              <a:rPr sz="8800" b="1" spc="-445" dirty="0">
                <a:solidFill>
                  <a:srgbClr val="113C61"/>
                </a:solidFill>
                <a:latin typeface="Arial"/>
                <a:cs typeface="Arial"/>
              </a:rPr>
              <a:t>В	</a:t>
            </a:r>
            <a:r>
              <a:rPr sz="8800" b="1" spc="122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8800" b="1" spc="16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800" b="1" spc="835" dirty="0">
                <a:solidFill>
                  <a:srgbClr val="113C61"/>
                </a:solidFill>
                <a:latin typeface="Arial"/>
                <a:cs typeface="Arial"/>
              </a:rPr>
              <a:t>Ф</a:t>
            </a:r>
            <a:r>
              <a:rPr sz="8800" b="1" spc="434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800" b="1" spc="93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800" b="1" spc="33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8800" b="1" spc="1050" dirty="0">
                <a:solidFill>
                  <a:srgbClr val="113C61"/>
                </a:solidFill>
                <a:latin typeface="Arial"/>
                <a:cs typeface="Arial"/>
              </a:rPr>
              <a:t>У</a:t>
            </a:r>
            <a:r>
              <a:rPr sz="8800" b="1" spc="170" dirty="0">
                <a:solidFill>
                  <a:srgbClr val="113C61"/>
                </a:solidFill>
                <a:latin typeface="Arial"/>
                <a:cs typeface="Arial"/>
              </a:rPr>
              <a:t>Ю  </a:t>
            </a:r>
            <a:r>
              <a:rPr sz="8800" b="1" spc="670" dirty="0">
                <a:solidFill>
                  <a:srgbClr val="113C61"/>
                </a:solidFill>
                <a:latin typeface="Arial"/>
                <a:cs typeface="Arial"/>
              </a:rPr>
              <a:t>ЭПОХУ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4329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9395" y="0"/>
            <a:ext cx="12468860" cy="10287000"/>
          </a:xfrm>
          <a:custGeom>
            <a:avLst/>
            <a:gdLst/>
            <a:ahLst/>
            <a:cxnLst/>
            <a:rect l="l" t="t" r="r" b="b"/>
            <a:pathLst>
              <a:path w="12468860" h="10287000">
                <a:moveTo>
                  <a:pt x="0" y="10287000"/>
                </a:moveTo>
                <a:lnTo>
                  <a:pt x="2684834" y="0"/>
                </a:lnTo>
                <a:lnTo>
                  <a:pt x="12468604" y="0"/>
                </a:lnTo>
                <a:lnTo>
                  <a:pt x="12468604" y="10286999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05895" y="6108534"/>
            <a:ext cx="8962390" cy="225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925" marR="222885" indent="-55880">
              <a:lnSpc>
                <a:spcPct val="116100"/>
              </a:lnSpc>
              <a:spcBef>
                <a:spcPts val="95"/>
              </a:spcBef>
            </a:pPr>
            <a:r>
              <a:rPr sz="4200" spc="-170" dirty="0">
                <a:solidFill>
                  <a:srgbClr val="AE8340"/>
                </a:solidFill>
                <a:latin typeface="Arial Black"/>
                <a:cs typeface="Arial Black"/>
              </a:rPr>
              <a:t>СОВРЕМЕННЫЙ </a:t>
            </a:r>
            <a:r>
              <a:rPr sz="4200" spc="-165" dirty="0">
                <a:solidFill>
                  <a:srgbClr val="AE8340"/>
                </a:solidFill>
                <a:latin typeface="Arial Black"/>
                <a:cs typeface="Arial Black"/>
              </a:rPr>
              <a:t>УЧИТЕЛЬ </a:t>
            </a:r>
            <a:r>
              <a:rPr sz="4200" dirty="0">
                <a:solidFill>
                  <a:srgbClr val="AE8340"/>
                </a:solidFill>
                <a:latin typeface="Arial Black"/>
                <a:cs typeface="Arial Black"/>
              </a:rPr>
              <a:t>–  </a:t>
            </a:r>
            <a:r>
              <a:rPr sz="4200" spc="-15" dirty="0">
                <a:solidFill>
                  <a:srgbClr val="AE8340"/>
                </a:solidFill>
                <a:latin typeface="Arial Black"/>
                <a:cs typeface="Arial Black"/>
              </a:rPr>
              <a:t>ПОМОЩНИК, </a:t>
            </a:r>
            <a:r>
              <a:rPr sz="4200" spc="-195" dirty="0">
                <a:solidFill>
                  <a:srgbClr val="AE8340"/>
                </a:solidFill>
                <a:latin typeface="Arial Black"/>
                <a:cs typeface="Arial Black"/>
              </a:rPr>
              <a:t>НАСТАВНИК</a:t>
            </a:r>
            <a:r>
              <a:rPr sz="4200" spc="-540" dirty="0">
                <a:solidFill>
                  <a:srgbClr val="AE8340"/>
                </a:solidFill>
                <a:latin typeface="Arial Black"/>
                <a:cs typeface="Arial Black"/>
              </a:rPr>
              <a:t> </a:t>
            </a:r>
            <a:r>
              <a:rPr sz="4200" spc="-300" dirty="0">
                <a:solidFill>
                  <a:srgbClr val="AE8340"/>
                </a:solidFill>
                <a:latin typeface="Arial Black"/>
                <a:cs typeface="Arial Black"/>
              </a:rPr>
              <a:t>И</a:t>
            </a:r>
            <a:endParaRPr sz="4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4200" spc="-95" dirty="0">
                <a:solidFill>
                  <a:srgbClr val="AE8340"/>
                </a:solidFill>
                <a:latin typeface="Arial Black"/>
                <a:cs typeface="Arial Black"/>
              </a:rPr>
              <a:t>ПРОВОДНИК </a:t>
            </a:r>
            <a:r>
              <a:rPr sz="4200" spc="-550" dirty="0">
                <a:solidFill>
                  <a:srgbClr val="AE8340"/>
                </a:solidFill>
                <a:latin typeface="Arial Black"/>
                <a:cs typeface="Arial Black"/>
              </a:rPr>
              <a:t>В </a:t>
            </a:r>
            <a:r>
              <a:rPr sz="4200" spc="-145" dirty="0">
                <a:solidFill>
                  <a:srgbClr val="AE8340"/>
                </a:solidFill>
                <a:latin typeface="Arial Black"/>
                <a:cs typeface="Arial Black"/>
              </a:rPr>
              <a:t>МИРЕ</a:t>
            </a:r>
            <a:r>
              <a:rPr sz="4200" spc="-229" dirty="0">
                <a:solidFill>
                  <a:srgbClr val="AE8340"/>
                </a:solidFill>
                <a:latin typeface="Arial Black"/>
                <a:cs typeface="Arial Black"/>
              </a:rPr>
              <a:t> </a:t>
            </a:r>
            <a:r>
              <a:rPr sz="4200" spc="-105" dirty="0">
                <a:solidFill>
                  <a:srgbClr val="AE8340"/>
                </a:solidFill>
                <a:latin typeface="Arial Black"/>
                <a:cs typeface="Arial Black"/>
              </a:rPr>
              <a:t>ЗНАНИЙ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9068" y="1656752"/>
            <a:ext cx="9937750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7045" marR="5080" indent="-1744980">
              <a:lnSpc>
                <a:spcPct val="126699"/>
              </a:lnSpc>
              <a:spcBef>
                <a:spcPts val="100"/>
              </a:spcBef>
            </a:pPr>
            <a:r>
              <a:rPr sz="3600" b="0" spc="-409" dirty="0">
                <a:latin typeface="Arial Black"/>
                <a:cs typeface="Arial Black"/>
              </a:rPr>
              <a:t>УЧИТЕЛЬ </a:t>
            </a:r>
            <a:r>
              <a:rPr sz="3600" b="0" dirty="0">
                <a:latin typeface="Arial Black"/>
                <a:cs typeface="Arial Black"/>
              </a:rPr>
              <a:t>– </a:t>
            </a:r>
            <a:r>
              <a:rPr sz="3600" b="0" spc="-475" dirty="0">
                <a:latin typeface="Arial Black"/>
                <a:cs typeface="Arial Black"/>
              </a:rPr>
              <a:t>НЕ </a:t>
            </a:r>
            <a:r>
              <a:rPr sz="3600" b="0" spc="-455" dirty="0">
                <a:latin typeface="Arial Black"/>
                <a:cs typeface="Arial Black"/>
              </a:rPr>
              <a:t>ТРАНСЛЯТОР </a:t>
            </a:r>
            <a:r>
              <a:rPr sz="3600" b="0" spc="-330" dirty="0">
                <a:latin typeface="Arial Black"/>
                <a:cs typeface="Arial Black"/>
              </a:rPr>
              <a:t>ИНФОРМАЦИИ,  </a:t>
            </a:r>
            <a:r>
              <a:rPr sz="3600" b="0" spc="-295" dirty="0">
                <a:latin typeface="Arial Black"/>
                <a:cs typeface="Arial Black"/>
              </a:rPr>
              <a:t>НЕ </a:t>
            </a:r>
            <a:r>
              <a:rPr sz="3600" b="0" spc="-150" dirty="0">
                <a:latin typeface="Arial Black"/>
                <a:cs typeface="Arial Black"/>
              </a:rPr>
              <a:t>ЕДИНСТВЕННЫЙ</a:t>
            </a:r>
            <a:r>
              <a:rPr sz="3600" b="0" spc="275" dirty="0">
                <a:latin typeface="Arial Black"/>
                <a:cs typeface="Arial Black"/>
              </a:rPr>
              <a:t> </a:t>
            </a:r>
            <a:r>
              <a:rPr sz="3600" b="0" spc="-65" dirty="0">
                <a:latin typeface="Arial Black"/>
                <a:cs typeface="Arial Black"/>
              </a:rPr>
              <a:t>ИСТОЧНИК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35692" y="3260762"/>
            <a:ext cx="218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113C61"/>
                </a:solidFill>
                <a:latin typeface="Arial Black"/>
                <a:cs typeface="Arial Black"/>
              </a:rPr>
              <a:t>З</a:t>
            </a:r>
            <a:r>
              <a:rPr sz="3600" spc="15" dirty="0">
                <a:solidFill>
                  <a:srgbClr val="113C61"/>
                </a:solidFill>
                <a:latin typeface="Arial Black"/>
                <a:cs typeface="Arial Black"/>
              </a:rPr>
              <a:t>Н</a:t>
            </a:r>
            <a:r>
              <a:rPr sz="3600" spc="-165" dirty="0">
                <a:solidFill>
                  <a:srgbClr val="113C61"/>
                </a:solidFill>
                <a:latin typeface="Arial Black"/>
                <a:cs typeface="Arial Black"/>
              </a:rPr>
              <a:t>А</a:t>
            </a:r>
            <a:r>
              <a:rPr sz="3600" spc="15" dirty="0">
                <a:solidFill>
                  <a:srgbClr val="113C61"/>
                </a:solidFill>
                <a:latin typeface="Arial Black"/>
                <a:cs typeface="Arial Black"/>
              </a:rPr>
              <a:t>Н</a:t>
            </a:r>
            <a:r>
              <a:rPr sz="3600" spc="105" dirty="0">
                <a:solidFill>
                  <a:srgbClr val="113C61"/>
                </a:solidFill>
                <a:latin typeface="Arial Black"/>
                <a:cs typeface="Arial Black"/>
              </a:rPr>
              <a:t>И</a:t>
            </a:r>
            <a:r>
              <a:rPr sz="3600" spc="-254" dirty="0">
                <a:solidFill>
                  <a:srgbClr val="113C61"/>
                </a:solidFill>
                <a:latin typeface="Arial Black"/>
                <a:cs typeface="Arial Black"/>
              </a:rPr>
              <a:t>Й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54426" y="4901501"/>
            <a:ext cx="6796873" cy="109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77229" y="495734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824" y="8497"/>
                </a:moveTo>
                <a:lnTo>
                  <a:pt x="2412" y="7283"/>
                </a:lnTo>
                <a:lnTo>
                  <a:pt x="1206" y="4855"/>
                </a:lnTo>
                <a:lnTo>
                  <a:pt x="0" y="3641"/>
                </a:lnTo>
                <a:lnTo>
                  <a:pt x="0" y="1213"/>
                </a:lnTo>
                <a:lnTo>
                  <a:pt x="1206" y="1213"/>
                </a:lnTo>
                <a:lnTo>
                  <a:pt x="1206" y="0"/>
                </a:lnTo>
                <a:lnTo>
                  <a:pt x="6030" y="0"/>
                </a:lnTo>
                <a:lnTo>
                  <a:pt x="8443" y="1213"/>
                </a:lnTo>
                <a:lnTo>
                  <a:pt x="8443" y="7283"/>
                </a:lnTo>
                <a:lnTo>
                  <a:pt x="7237" y="7283"/>
                </a:lnTo>
                <a:lnTo>
                  <a:pt x="4824" y="8497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7033" y="4958558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2412" y="8497"/>
                </a:moveTo>
                <a:lnTo>
                  <a:pt x="0" y="6069"/>
                </a:lnTo>
                <a:lnTo>
                  <a:pt x="2412" y="3641"/>
                </a:lnTo>
                <a:lnTo>
                  <a:pt x="4824" y="3641"/>
                </a:lnTo>
                <a:lnTo>
                  <a:pt x="8443" y="0"/>
                </a:lnTo>
                <a:lnTo>
                  <a:pt x="12061" y="3641"/>
                </a:lnTo>
                <a:lnTo>
                  <a:pt x="12061" y="6069"/>
                </a:lnTo>
                <a:lnTo>
                  <a:pt x="8443" y="6069"/>
                </a:lnTo>
                <a:lnTo>
                  <a:pt x="6030" y="7283"/>
                </a:lnTo>
                <a:lnTo>
                  <a:pt x="4824" y="7283"/>
                </a:lnTo>
                <a:lnTo>
                  <a:pt x="2412" y="8497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96528" y="4960986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8443" y="6069"/>
                </a:moveTo>
                <a:lnTo>
                  <a:pt x="3618" y="6069"/>
                </a:lnTo>
                <a:lnTo>
                  <a:pt x="2412" y="4855"/>
                </a:lnTo>
                <a:lnTo>
                  <a:pt x="0" y="3641"/>
                </a:lnTo>
                <a:lnTo>
                  <a:pt x="0" y="1213"/>
                </a:lnTo>
                <a:lnTo>
                  <a:pt x="1206" y="0"/>
                </a:lnTo>
                <a:lnTo>
                  <a:pt x="2412" y="2427"/>
                </a:lnTo>
                <a:lnTo>
                  <a:pt x="7237" y="2427"/>
                </a:lnTo>
                <a:lnTo>
                  <a:pt x="9649" y="4855"/>
                </a:lnTo>
                <a:lnTo>
                  <a:pt x="8443" y="606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3105" y="4957344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412" y="3641"/>
                </a:moveTo>
                <a:lnTo>
                  <a:pt x="1206" y="3641"/>
                </a:lnTo>
                <a:lnTo>
                  <a:pt x="1206" y="1213"/>
                </a:lnTo>
                <a:lnTo>
                  <a:pt x="0" y="0"/>
                </a:lnTo>
                <a:lnTo>
                  <a:pt x="1206" y="0"/>
                </a:lnTo>
                <a:lnTo>
                  <a:pt x="2412" y="1213"/>
                </a:lnTo>
                <a:lnTo>
                  <a:pt x="2412" y="3641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7538" y="4963414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206" y="3641"/>
                </a:moveTo>
                <a:lnTo>
                  <a:pt x="0" y="3641"/>
                </a:lnTo>
                <a:lnTo>
                  <a:pt x="0" y="2427"/>
                </a:lnTo>
                <a:lnTo>
                  <a:pt x="1206" y="2427"/>
                </a:lnTo>
                <a:lnTo>
                  <a:pt x="3618" y="0"/>
                </a:lnTo>
                <a:lnTo>
                  <a:pt x="3618" y="1213"/>
                </a:lnTo>
                <a:lnTo>
                  <a:pt x="1206" y="3641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0034" y="163478"/>
            <a:ext cx="1219454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99440" algn="l"/>
                <a:tab pos="6772275" algn="l"/>
                <a:tab pos="11993245" algn="l"/>
              </a:tabLst>
            </a:pPr>
            <a:r>
              <a:rPr sz="4550" spc="85" dirty="0"/>
              <a:t>6	</a:t>
            </a:r>
            <a:r>
              <a:rPr sz="4550" spc="35" dirty="0"/>
              <a:t>С</a:t>
            </a:r>
            <a:r>
              <a:rPr sz="4550" spc="275" dirty="0"/>
              <a:t>Т</a:t>
            </a:r>
            <a:r>
              <a:rPr sz="4550" spc="245" dirty="0"/>
              <a:t>Р</a:t>
            </a:r>
            <a:r>
              <a:rPr sz="4550" spc="280" dirty="0"/>
              <a:t>А</a:t>
            </a:r>
            <a:r>
              <a:rPr sz="4550" spc="275" dirty="0"/>
              <a:t>Т</a:t>
            </a:r>
            <a:r>
              <a:rPr sz="4550" spc="-65" dirty="0"/>
              <a:t>Е</a:t>
            </a:r>
            <a:r>
              <a:rPr sz="4550" spc="395" dirty="0"/>
              <a:t>Г</a:t>
            </a:r>
            <a:r>
              <a:rPr sz="4550" spc="905" dirty="0"/>
              <a:t>И</a:t>
            </a:r>
            <a:r>
              <a:rPr sz="4550" spc="540" dirty="0"/>
              <a:t>Ч</a:t>
            </a:r>
            <a:r>
              <a:rPr sz="4550" spc="-65" dirty="0"/>
              <a:t>Е</a:t>
            </a:r>
            <a:r>
              <a:rPr sz="4550" spc="35" dirty="0"/>
              <a:t>С</a:t>
            </a:r>
            <a:r>
              <a:rPr sz="4550" spc="705" dirty="0"/>
              <a:t>К</a:t>
            </a:r>
            <a:r>
              <a:rPr sz="4550" spc="509" dirty="0"/>
              <a:t>О</a:t>
            </a:r>
            <a:r>
              <a:rPr sz="4550" spc="-470" dirty="0"/>
              <a:t>Е</a:t>
            </a:r>
            <a:r>
              <a:rPr sz="4550" dirty="0"/>
              <a:t>	</a:t>
            </a:r>
            <a:r>
              <a:rPr sz="4550" spc="625" dirty="0"/>
              <a:t>Н</a:t>
            </a:r>
            <a:r>
              <a:rPr sz="4550" spc="280" dirty="0"/>
              <a:t>А</a:t>
            </a:r>
            <a:r>
              <a:rPr sz="4550" spc="545" dirty="0"/>
              <a:t>П</a:t>
            </a:r>
            <a:r>
              <a:rPr sz="4550" spc="245" dirty="0"/>
              <a:t>Р</a:t>
            </a:r>
            <a:r>
              <a:rPr sz="4550" spc="280" dirty="0"/>
              <a:t>А</a:t>
            </a:r>
            <a:r>
              <a:rPr sz="4550" spc="195" dirty="0"/>
              <a:t>В</a:t>
            </a:r>
            <a:r>
              <a:rPr sz="4550" spc="625" dirty="0"/>
              <a:t>Л</a:t>
            </a:r>
            <a:r>
              <a:rPr sz="4550" spc="-65" dirty="0"/>
              <a:t>Е</a:t>
            </a:r>
            <a:r>
              <a:rPr sz="4550" spc="625" dirty="0"/>
              <a:t>Н</a:t>
            </a:r>
            <a:r>
              <a:rPr sz="4550" spc="905" dirty="0"/>
              <a:t>И</a:t>
            </a:r>
            <a:r>
              <a:rPr sz="4550" spc="-470" dirty="0"/>
              <a:t>Е</a:t>
            </a:r>
            <a:r>
              <a:rPr sz="4550" dirty="0"/>
              <a:t>	</a:t>
            </a:r>
            <a:r>
              <a:rPr sz="4550" spc="-45" dirty="0"/>
              <a:t>-</a:t>
            </a:r>
            <a:endParaRPr sz="4550"/>
          </a:p>
        </p:txBody>
      </p:sp>
      <p:sp>
        <p:nvSpPr>
          <p:cNvPr id="4" name="object 4"/>
          <p:cNvSpPr txBox="1"/>
          <p:nvPr/>
        </p:nvSpPr>
        <p:spPr>
          <a:xfrm>
            <a:off x="5466346" y="1655721"/>
            <a:ext cx="11386820" cy="7882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0530" marR="83820" algn="ctr">
              <a:lnSpc>
                <a:spcPct val="112300"/>
              </a:lnSpc>
              <a:spcBef>
                <a:spcPts val="95"/>
              </a:spcBef>
              <a:tabLst>
                <a:tab pos="6946265" algn="l"/>
              </a:tabLst>
            </a:pPr>
            <a:r>
              <a:rPr sz="7650" b="1" spc="894" dirty="0">
                <a:solidFill>
                  <a:srgbClr val="113C61"/>
                </a:solidFill>
                <a:latin typeface="Arial"/>
                <a:cs typeface="Arial"/>
              </a:rPr>
              <a:t>П</a:t>
            </a:r>
            <a:r>
              <a:rPr sz="7650" b="1" spc="-13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7650" b="1" spc="390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7650" b="1" spc="40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7650" b="1" spc="83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650" b="1" spc="1019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7650" b="1" spc="445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650" b="1" spc="1025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7650" b="1" spc="14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855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7650" b="1" spc="445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650" b="1" spc="108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7650" b="1" spc="14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-240" dirty="0">
                <a:solidFill>
                  <a:srgbClr val="113C61"/>
                </a:solidFill>
                <a:latin typeface="Arial"/>
                <a:cs typeface="Arial"/>
              </a:rPr>
              <a:t>Я  </a:t>
            </a:r>
            <a:r>
              <a:rPr sz="7650" b="1" spc="590" dirty="0">
                <a:solidFill>
                  <a:srgbClr val="113C61"/>
                </a:solidFill>
                <a:latin typeface="Arial"/>
                <a:cs typeface="Arial"/>
              </a:rPr>
              <a:t>ОБУЧЕНИЯ	</a:t>
            </a:r>
            <a:r>
              <a:rPr sz="7650" b="1" spc="81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endParaRPr sz="7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35"/>
              </a:spcBef>
            </a:pPr>
            <a:r>
              <a:rPr sz="7650" b="1" spc="475" dirty="0">
                <a:solidFill>
                  <a:srgbClr val="113C61"/>
                </a:solidFill>
                <a:latin typeface="Arial"/>
                <a:cs typeface="Arial"/>
              </a:rPr>
              <a:t>ВНЕДРЕНИЕ</a:t>
            </a:r>
            <a:endParaRPr sz="7650">
              <a:latin typeface="Arial"/>
              <a:cs typeface="Arial"/>
            </a:endParaRPr>
          </a:p>
          <a:p>
            <a:pPr marL="12065" marR="5080" indent="-635" algn="ctr">
              <a:lnSpc>
                <a:spcPct val="112300"/>
              </a:lnSpc>
            </a:pPr>
            <a:r>
              <a:rPr sz="7650" b="1" spc="14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1019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7650" b="1" spc="1090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7650" b="1" spc="14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30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7650" b="1" spc="149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1090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7650" b="1" spc="925" dirty="0">
                <a:solidFill>
                  <a:srgbClr val="113C61"/>
                </a:solidFill>
                <a:latin typeface="Arial"/>
                <a:cs typeface="Arial"/>
              </a:rPr>
              <a:t>У</a:t>
            </a:r>
            <a:r>
              <a:rPr sz="7650" b="1" spc="445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650" b="1" spc="1025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7650" b="1" spc="75" dirty="0">
                <a:solidFill>
                  <a:srgbClr val="113C61"/>
                </a:solidFill>
                <a:latin typeface="Arial"/>
                <a:cs typeface="Arial"/>
              </a:rPr>
              <a:t>Ь</a:t>
            </a:r>
            <a:r>
              <a:rPr sz="7650" b="1" spc="1019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7650" b="1" spc="135" dirty="0">
                <a:solidFill>
                  <a:srgbClr val="113C61"/>
                </a:solidFill>
                <a:latin typeface="Arial"/>
                <a:cs typeface="Arial"/>
              </a:rPr>
              <a:t>Ы</a:t>
            </a:r>
            <a:r>
              <a:rPr sz="7650" b="1" spc="5" dirty="0">
                <a:solidFill>
                  <a:srgbClr val="113C61"/>
                </a:solidFill>
                <a:latin typeface="Arial"/>
                <a:cs typeface="Arial"/>
              </a:rPr>
              <a:t>Х  </a:t>
            </a:r>
            <a:r>
              <a:rPr sz="7650" b="1" spc="83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650" b="1" spc="75" dirty="0">
                <a:solidFill>
                  <a:srgbClr val="113C61"/>
                </a:solidFill>
                <a:latin typeface="Arial"/>
                <a:cs typeface="Arial"/>
              </a:rPr>
              <a:t>Б</a:t>
            </a:r>
            <a:r>
              <a:rPr sz="7650" b="1" spc="390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7650" b="1" spc="445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650" b="1" spc="855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7650" b="1" spc="83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650" b="1" spc="30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7650" b="1" spc="445" dirty="0">
                <a:solidFill>
                  <a:srgbClr val="113C61"/>
                </a:solidFill>
                <a:latin typeface="Arial"/>
                <a:cs typeface="Arial"/>
              </a:rPr>
              <a:t>АТ</a:t>
            </a:r>
            <a:r>
              <a:rPr sz="7650" b="1" spc="-13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7650" b="1" spc="1025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7650" b="1" spc="75" dirty="0">
                <a:solidFill>
                  <a:srgbClr val="113C61"/>
                </a:solidFill>
                <a:latin typeface="Arial"/>
                <a:cs typeface="Arial"/>
              </a:rPr>
              <a:t>Ь</a:t>
            </a:r>
            <a:r>
              <a:rPr sz="7650" b="1" spc="1019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7650" b="1" spc="135" dirty="0">
                <a:solidFill>
                  <a:srgbClr val="113C61"/>
                </a:solidFill>
                <a:latin typeface="Arial"/>
                <a:cs typeface="Arial"/>
              </a:rPr>
              <a:t>Ы</a:t>
            </a:r>
            <a:r>
              <a:rPr sz="7650" b="1" spc="5" dirty="0">
                <a:solidFill>
                  <a:srgbClr val="113C61"/>
                </a:solidFill>
                <a:latin typeface="Arial"/>
                <a:cs typeface="Arial"/>
              </a:rPr>
              <a:t>Х  </a:t>
            </a:r>
            <a:r>
              <a:rPr sz="7650" b="1" spc="650" dirty="0">
                <a:solidFill>
                  <a:srgbClr val="113C61"/>
                </a:solidFill>
                <a:latin typeface="Arial"/>
                <a:cs typeface="Arial"/>
              </a:rPr>
              <a:t>МАРШРУТОВ</a:t>
            </a:r>
            <a:endParaRPr sz="7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64413"/>
            <a:ext cx="8467724" cy="4723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13665" y="4763414"/>
            <a:ext cx="927925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10" dirty="0">
                <a:solidFill>
                  <a:srgbClr val="FFFFFF"/>
                </a:solidFill>
                <a:latin typeface="Arial Black"/>
                <a:cs typeface="Arial Black"/>
              </a:rPr>
              <a:t>ОБРАЗОВАТЕЛЬНЫЙ</a:t>
            </a:r>
            <a:r>
              <a:rPr sz="3200" spc="3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Arial Black"/>
                <a:cs typeface="Arial Black"/>
              </a:rPr>
              <a:t>МАРШРУТ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ts val="3829"/>
              </a:lnSpc>
              <a:spcBef>
                <a:spcPts val="125"/>
              </a:spcBef>
            </a:pPr>
            <a:r>
              <a:rPr sz="3200" spc="-420" dirty="0">
                <a:solidFill>
                  <a:srgbClr val="FFFFFF"/>
                </a:solidFill>
                <a:latin typeface="Arial Black"/>
                <a:cs typeface="Arial Black"/>
              </a:rPr>
              <a:t>В </a:t>
            </a:r>
            <a:r>
              <a:rPr sz="3200" spc="-105" dirty="0">
                <a:solidFill>
                  <a:srgbClr val="FFFFFF"/>
                </a:solidFill>
                <a:latin typeface="Arial Black"/>
                <a:cs typeface="Arial Black"/>
              </a:rPr>
              <a:t>СООТВЕТСТВИИ </a:t>
            </a:r>
            <a:r>
              <a:rPr sz="3200" spc="-475" dirty="0">
                <a:solidFill>
                  <a:srgbClr val="FFFFFF"/>
                </a:solidFill>
                <a:latin typeface="Arial Black"/>
                <a:cs typeface="Arial Black"/>
              </a:rPr>
              <a:t>С </a:t>
            </a:r>
            <a:r>
              <a:rPr sz="3200" spc="-35" dirty="0">
                <a:solidFill>
                  <a:srgbClr val="FFFFFF"/>
                </a:solidFill>
                <a:latin typeface="Arial Black"/>
                <a:cs typeface="Arial Black"/>
              </a:rPr>
              <a:t>НАКЛОННОСТЯМИ,  </a:t>
            </a:r>
            <a:r>
              <a:rPr sz="3200" spc="-75" dirty="0">
                <a:solidFill>
                  <a:srgbClr val="FFFFFF"/>
                </a:solidFill>
                <a:latin typeface="Arial Black"/>
                <a:cs typeface="Arial Black"/>
              </a:rPr>
              <a:t>ПОТРЕБНОСТЯМИ,</a:t>
            </a:r>
            <a:r>
              <a:rPr sz="3200" spc="-7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ИНДИВИДУАЛЬНЫМИ  </a:t>
            </a:r>
            <a:r>
              <a:rPr sz="3200" spc="-90" dirty="0">
                <a:solidFill>
                  <a:srgbClr val="FFFFFF"/>
                </a:solidFill>
                <a:latin typeface="Arial Black"/>
                <a:cs typeface="Arial Black"/>
              </a:rPr>
              <a:t>ОБРАЗОВАТЕЛЬНЫМИ</a:t>
            </a:r>
            <a:r>
              <a:rPr sz="3200" spc="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Arial Black"/>
                <a:cs typeface="Arial Black"/>
              </a:rPr>
              <a:t>ПЛАНАМИ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 marR="3105785">
              <a:lnSpc>
                <a:spcPct val="132800"/>
              </a:lnSpc>
            </a:pPr>
            <a:r>
              <a:rPr sz="3200" spc="-370" dirty="0">
                <a:solidFill>
                  <a:srgbClr val="FFFFFF"/>
                </a:solidFill>
                <a:latin typeface="Arial Black"/>
                <a:cs typeface="Arial Black"/>
              </a:rPr>
              <a:t>ПЕРСОНАЛИЗАЦИЯ </a:t>
            </a:r>
            <a:r>
              <a:rPr sz="3200" spc="-350" dirty="0">
                <a:solidFill>
                  <a:srgbClr val="FFFFFF"/>
                </a:solidFill>
                <a:latin typeface="Arial Black"/>
                <a:cs typeface="Arial Black"/>
              </a:rPr>
              <a:t>ОБУЧЕНИЯ  </a:t>
            </a:r>
            <a:r>
              <a:rPr sz="3200" spc="-430" dirty="0">
                <a:solidFill>
                  <a:srgbClr val="F2CD53"/>
                </a:solidFill>
                <a:latin typeface="Arial Black"/>
                <a:cs typeface="Arial Black"/>
              </a:rPr>
              <a:t>ДЛЯ </a:t>
            </a:r>
            <a:r>
              <a:rPr sz="3200" spc="-425" dirty="0">
                <a:solidFill>
                  <a:srgbClr val="F2CD53"/>
                </a:solidFill>
                <a:latin typeface="Arial Black"/>
                <a:cs typeface="Arial Black"/>
              </a:rPr>
              <a:t>КАЖДОГО</a:t>
            </a:r>
            <a:r>
              <a:rPr sz="3200" spc="-60" dirty="0">
                <a:solidFill>
                  <a:srgbClr val="F2CD53"/>
                </a:solidFill>
                <a:latin typeface="Arial Black"/>
                <a:cs typeface="Arial Black"/>
              </a:rPr>
              <a:t> </a:t>
            </a:r>
            <a:r>
              <a:rPr sz="3200" spc="-455" dirty="0">
                <a:solidFill>
                  <a:srgbClr val="F2CD53"/>
                </a:solidFill>
                <a:latin typeface="Arial Black"/>
                <a:cs typeface="Arial Black"/>
              </a:rPr>
              <a:t>РЕБЕНКА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924" y="890101"/>
            <a:ext cx="12963525" cy="246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4550" b="0" spc="-500" dirty="0">
                <a:solidFill>
                  <a:srgbClr val="FFFFFF"/>
                </a:solidFill>
                <a:latin typeface="Arial Black"/>
                <a:cs typeface="Arial Black"/>
              </a:rPr>
              <a:t>ПЕРСОНАЛИЗАЦИЯ </a:t>
            </a:r>
            <a:r>
              <a:rPr sz="4550" b="0" spc="-470" dirty="0">
                <a:solidFill>
                  <a:srgbClr val="FFFFFF"/>
                </a:solidFill>
                <a:latin typeface="Arial Black"/>
                <a:cs typeface="Arial Black"/>
              </a:rPr>
              <a:t>ОБУЧЕНИЯ </a:t>
            </a:r>
            <a:r>
              <a:rPr sz="4550" b="0" spc="-305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4550" b="0" spc="-575" dirty="0">
                <a:solidFill>
                  <a:srgbClr val="FFFFFF"/>
                </a:solidFill>
                <a:latin typeface="Arial Black"/>
                <a:cs typeface="Arial Black"/>
              </a:rPr>
              <a:t>ВНЕДРЕНИЕ  </a:t>
            </a:r>
            <a:r>
              <a:rPr sz="4550" b="0" spc="-535" dirty="0">
                <a:solidFill>
                  <a:srgbClr val="FFFFFF"/>
                </a:solidFill>
                <a:latin typeface="Arial Black"/>
                <a:cs typeface="Arial Black"/>
              </a:rPr>
              <a:t>ИНДИВИДУАЛЬНЫХ</a:t>
            </a:r>
            <a:endParaRPr sz="45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4550" b="0" spc="-595" dirty="0">
                <a:solidFill>
                  <a:srgbClr val="FFFFFF"/>
                </a:solidFill>
                <a:latin typeface="Arial Black"/>
                <a:cs typeface="Arial Black"/>
              </a:rPr>
              <a:t>ОБРАЗОВАТЕЛЬНЫХ</a:t>
            </a:r>
            <a:r>
              <a:rPr sz="4550" b="0" spc="-3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50" b="0" spc="-445" dirty="0">
                <a:solidFill>
                  <a:srgbClr val="FFFFFF"/>
                </a:solidFill>
                <a:latin typeface="Arial Black"/>
                <a:cs typeface="Arial Black"/>
              </a:rPr>
              <a:t>МАРШРУТОВ</a:t>
            </a:r>
            <a:endParaRPr sz="45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47614" y="5296046"/>
            <a:ext cx="4740384" cy="499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0354" y="7365200"/>
            <a:ext cx="1076324" cy="107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1833" y="651396"/>
            <a:ext cx="14380210" cy="3810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361555" algn="l"/>
                <a:tab pos="13811250" algn="l"/>
              </a:tabLst>
            </a:pPr>
            <a:r>
              <a:rPr sz="5600" spc="555" dirty="0">
                <a:solidFill>
                  <a:srgbClr val="AE8340"/>
                </a:solidFill>
              </a:rPr>
              <a:t>ЦИФРОВИЗАЦИЯ	</a:t>
            </a:r>
            <a:r>
              <a:rPr sz="5600" spc="380" dirty="0">
                <a:solidFill>
                  <a:srgbClr val="AE8340"/>
                </a:solidFill>
              </a:rPr>
              <a:t>ОБРАЗОВАНИЯ	</a:t>
            </a:r>
            <a:r>
              <a:rPr sz="5600" spc="-305" dirty="0">
                <a:solidFill>
                  <a:srgbClr val="AE8340"/>
                </a:solidFill>
              </a:rPr>
              <a:t>–</a:t>
            </a:r>
            <a:endParaRPr sz="5600"/>
          </a:p>
          <a:p>
            <a:pPr marL="1504950" marR="5080" indent="-1448435">
              <a:lnSpc>
                <a:spcPct val="171500"/>
              </a:lnSpc>
              <a:tabLst>
                <a:tab pos="6178550" algn="l"/>
                <a:tab pos="7426325" algn="l"/>
                <a:tab pos="10238105" algn="l"/>
                <a:tab pos="11017885" algn="l"/>
              </a:tabLst>
            </a:pPr>
            <a:r>
              <a:rPr sz="5600" spc="700" dirty="0">
                <a:solidFill>
                  <a:srgbClr val="AE8340"/>
                </a:solidFill>
              </a:rPr>
              <a:t>Н</a:t>
            </a:r>
            <a:r>
              <a:rPr sz="5600" spc="-140" dirty="0">
                <a:solidFill>
                  <a:srgbClr val="AE8340"/>
                </a:solidFill>
              </a:rPr>
              <a:t>Е</a:t>
            </a:r>
            <a:r>
              <a:rPr sz="5600" spc="1050" dirty="0">
                <a:solidFill>
                  <a:srgbClr val="AE8340"/>
                </a:solidFill>
              </a:rPr>
              <a:t>И</a:t>
            </a:r>
            <a:r>
              <a:rPr sz="5600" spc="580" dirty="0">
                <a:solidFill>
                  <a:srgbClr val="AE8340"/>
                </a:solidFill>
              </a:rPr>
              <a:t>З</a:t>
            </a:r>
            <a:r>
              <a:rPr sz="5600" spc="5" dirty="0">
                <a:solidFill>
                  <a:srgbClr val="AE8340"/>
                </a:solidFill>
              </a:rPr>
              <a:t>Б</a:t>
            </a:r>
            <a:r>
              <a:rPr sz="5600" spc="-140" dirty="0">
                <a:solidFill>
                  <a:srgbClr val="AE8340"/>
                </a:solidFill>
              </a:rPr>
              <a:t>Е</a:t>
            </a:r>
            <a:r>
              <a:rPr sz="5600" spc="685" dirty="0">
                <a:solidFill>
                  <a:srgbClr val="AE8340"/>
                </a:solidFill>
              </a:rPr>
              <a:t>Ж</a:t>
            </a:r>
            <a:r>
              <a:rPr sz="5600" spc="700" dirty="0">
                <a:solidFill>
                  <a:srgbClr val="AE8340"/>
                </a:solidFill>
              </a:rPr>
              <a:t>Н</a:t>
            </a:r>
            <a:r>
              <a:rPr sz="5600" spc="55" dirty="0">
                <a:solidFill>
                  <a:srgbClr val="AE8340"/>
                </a:solidFill>
              </a:rPr>
              <a:t>Ы</a:t>
            </a:r>
            <a:r>
              <a:rPr sz="5600" spc="605" dirty="0">
                <a:solidFill>
                  <a:srgbClr val="AE8340"/>
                </a:solidFill>
              </a:rPr>
              <a:t>Й</a:t>
            </a:r>
            <a:r>
              <a:rPr sz="5600" dirty="0">
                <a:solidFill>
                  <a:srgbClr val="AE8340"/>
                </a:solidFill>
              </a:rPr>
              <a:t>	</a:t>
            </a:r>
            <a:r>
              <a:rPr sz="5600" spc="610" dirty="0">
                <a:solidFill>
                  <a:srgbClr val="AE8340"/>
                </a:solidFill>
              </a:rPr>
              <a:t>П</a:t>
            </a:r>
            <a:r>
              <a:rPr sz="5600" spc="240" dirty="0">
                <a:solidFill>
                  <a:srgbClr val="AE8340"/>
                </a:solidFill>
              </a:rPr>
              <a:t>Р</a:t>
            </a:r>
            <a:r>
              <a:rPr sz="5600" spc="565" dirty="0">
                <a:solidFill>
                  <a:srgbClr val="AE8340"/>
                </a:solidFill>
              </a:rPr>
              <a:t>О</a:t>
            </a:r>
            <a:r>
              <a:rPr sz="5600" spc="745" dirty="0">
                <a:solidFill>
                  <a:srgbClr val="AE8340"/>
                </a:solidFill>
              </a:rPr>
              <a:t>Ц</a:t>
            </a:r>
            <a:r>
              <a:rPr sz="5600" spc="-140" dirty="0">
                <a:solidFill>
                  <a:srgbClr val="AE8340"/>
                </a:solidFill>
              </a:rPr>
              <a:t>Е</a:t>
            </a:r>
            <a:r>
              <a:rPr sz="5600" spc="-15" dirty="0">
                <a:solidFill>
                  <a:srgbClr val="AE8340"/>
                </a:solidFill>
              </a:rPr>
              <a:t>С</a:t>
            </a:r>
            <a:r>
              <a:rPr sz="5600" spc="-459" dirty="0">
                <a:solidFill>
                  <a:srgbClr val="AE8340"/>
                </a:solidFill>
              </a:rPr>
              <a:t>С</a:t>
            </a:r>
            <a:r>
              <a:rPr sz="5600" dirty="0">
                <a:solidFill>
                  <a:srgbClr val="AE8340"/>
                </a:solidFill>
              </a:rPr>
              <a:t>	</a:t>
            </a:r>
            <a:r>
              <a:rPr sz="5600" spc="-265" dirty="0">
                <a:solidFill>
                  <a:srgbClr val="AE8340"/>
                </a:solidFill>
              </a:rPr>
              <a:t>В</a:t>
            </a:r>
            <a:r>
              <a:rPr sz="5600" dirty="0">
                <a:solidFill>
                  <a:srgbClr val="AE8340"/>
                </a:solidFill>
              </a:rPr>
              <a:t>	</a:t>
            </a:r>
            <a:r>
              <a:rPr sz="5600" spc="240" dirty="0">
                <a:solidFill>
                  <a:srgbClr val="AE8340"/>
                </a:solidFill>
              </a:rPr>
              <a:t>Р</a:t>
            </a:r>
            <a:r>
              <a:rPr sz="5600" spc="280" dirty="0">
                <a:solidFill>
                  <a:srgbClr val="AE8340"/>
                </a:solidFill>
              </a:rPr>
              <a:t>А</a:t>
            </a:r>
            <a:r>
              <a:rPr sz="5600" spc="1080" dirty="0">
                <a:solidFill>
                  <a:srgbClr val="AE8340"/>
                </a:solidFill>
              </a:rPr>
              <a:t>М</a:t>
            </a:r>
            <a:r>
              <a:rPr sz="5600" spc="805" dirty="0">
                <a:solidFill>
                  <a:srgbClr val="AE8340"/>
                </a:solidFill>
              </a:rPr>
              <a:t>К</a:t>
            </a:r>
            <a:r>
              <a:rPr sz="5600" spc="280" dirty="0">
                <a:solidFill>
                  <a:srgbClr val="AE8340"/>
                </a:solidFill>
              </a:rPr>
              <a:t>А</a:t>
            </a:r>
            <a:r>
              <a:rPr sz="5600" spc="10" dirty="0">
                <a:solidFill>
                  <a:srgbClr val="AE8340"/>
                </a:solidFill>
              </a:rPr>
              <a:t>Х  </a:t>
            </a:r>
            <a:r>
              <a:rPr sz="5600" spc="345" dirty="0">
                <a:solidFill>
                  <a:srgbClr val="AE8340"/>
                </a:solidFill>
              </a:rPr>
              <a:t>ГЛОБАЛЬНЫХ	</a:t>
            </a:r>
            <a:r>
              <a:rPr sz="5600" spc="610" dirty="0">
                <a:solidFill>
                  <a:srgbClr val="AE8340"/>
                </a:solidFill>
              </a:rPr>
              <a:t>ИЗМЕНЕНИЙ</a:t>
            </a:r>
            <a:endParaRPr sz="5600"/>
          </a:p>
        </p:txBody>
      </p:sp>
      <p:sp>
        <p:nvSpPr>
          <p:cNvPr id="5" name="object 5"/>
          <p:cNvSpPr txBox="1"/>
          <p:nvPr/>
        </p:nvSpPr>
        <p:spPr>
          <a:xfrm>
            <a:off x="3345910" y="5043158"/>
            <a:ext cx="11596370" cy="882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91845" algn="l"/>
                <a:tab pos="5460365" algn="l"/>
                <a:tab pos="6348095" algn="l"/>
              </a:tabLst>
            </a:pPr>
            <a:r>
              <a:rPr sz="5600" b="1" spc="-265" dirty="0">
                <a:solidFill>
                  <a:srgbClr val="AE8340"/>
                </a:solidFill>
                <a:latin typeface="Arial"/>
                <a:cs typeface="Arial"/>
              </a:rPr>
              <a:t>В	</a:t>
            </a:r>
            <a:r>
              <a:rPr sz="5600" b="1" spc="160" dirty="0">
                <a:solidFill>
                  <a:srgbClr val="AE8340"/>
                </a:solidFill>
                <a:latin typeface="Arial"/>
                <a:cs typeface="Arial"/>
              </a:rPr>
              <a:t>ОБЩЕСТВЕ	</a:t>
            </a:r>
            <a:r>
              <a:rPr sz="5600" b="1" spc="605" dirty="0">
                <a:solidFill>
                  <a:srgbClr val="AE8340"/>
                </a:solidFill>
                <a:latin typeface="Arial"/>
                <a:cs typeface="Arial"/>
              </a:rPr>
              <a:t>И	</a:t>
            </a:r>
            <a:r>
              <a:rPr sz="5600" b="1" spc="575" dirty="0">
                <a:solidFill>
                  <a:srgbClr val="AE8340"/>
                </a:solidFill>
                <a:latin typeface="Arial"/>
                <a:cs typeface="Arial"/>
              </a:rPr>
              <a:t>ЭКОНОМИКЕ</a:t>
            </a:r>
            <a:endParaRPr sz="5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9531" y="7654809"/>
            <a:ext cx="3575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00" dirty="0">
                <a:solidFill>
                  <a:srgbClr val="113C61"/>
                </a:solidFill>
                <a:latin typeface="Arial"/>
                <a:cs typeface="Arial"/>
              </a:rPr>
              <a:t>ЦИФРОВИЗАЦИЯ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3579" y="7654809"/>
            <a:ext cx="6254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sz="3000" spc="254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3000" spc="37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3000" spc="-35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3000" spc="6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3000" spc="135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3000" spc="28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3000" spc="229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3000" spc="37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3000" spc="24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3000" spc="285" dirty="0">
                <a:solidFill>
                  <a:srgbClr val="113C61"/>
                </a:solidFill>
                <a:latin typeface="Arial"/>
                <a:cs typeface="Arial"/>
              </a:rPr>
              <a:t>НН</a:t>
            </a:r>
            <a:r>
              <a:rPr sz="3000" spc="24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3000" spc="-33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3000" spc="24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3000" spc="105" dirty="0">
                <a:solidFill>
                  <a:srgbClr val="113C61"/>
                </a:solidFill>
                <a:latin typeface="Arial"/>
                <a:cs typeface="Arial"/>
              </a:rPr>
              <a:t>Б</a:t>
            </a:r>
            <a:r>
              <a:rPr sz="3000" spc="195" dirty="0">
                <a:solidFill>
                  <a:srgbClr val="113C61"/>
                </a:solidFill>
                <a:latin typeface="Arial"/>
                <a:cs typeface="Arial"/>
              </a:rPr>
              <a:t>У</a:t>
            </a:r>
            <a:r>
              <a:rPr sz="3000" spc="325" dirty="0">
                <a:solidFill>
                  <a:srgbClr val="113C61"/>
                </a:solidFill>
                <a:latin typeface="Arial"/>
                <a:cs typeface="Arial"/>
              </a:rPr>
              <a:t>Ч</a:t>
            </a:r>
            <a:r>
              <a:rPr sz="3000" spc="-9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3000" spc="28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3000" spc="37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3000" spc="-33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5"/>
            <a:ext cx="3181349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9843" y="751140"/>
            <a:ext cx="11384280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0070" algn="l"/>
                <a:tab pos="6322060" algn="l"/>
                <a:tab pos="11195685" algn="l"/>
              </a:tabLst>
            </a:pPr>
            <a:r>
              <a:rPr sz="4250" spc="75" dirty="0"/>
              <a:t>7	</a:t>
            </a:r>
            <a:r>
              <a:rPr sz="4250" spc="35" dirty="0"/>
              <a:t>С</a:t>
            </a:r>
            <a:r>
              <a:rPr sz="4250" spc="260" dirty="0"/>
              <a:t>Т</a:t>
            </a:r>
            <a:r>
              <a:rPr sz="4250" spc="229" dirty="0"/>
              <a:t>Р</a:t>
            </a:r>
            <a:r>
              <a:rPr sz="4250" spc="260" dirty="0"/>
              <a:t>АТ</a:t>
            </a:r>
            <a:r>
              <a:rPr sz="4250" spc="-60" dirty="0"/>
              <a:t>Е</a:t>
            </a:r>
            <a:r>
              <a:rPr sz="4250" spc="370" dirty="0"/>
              <a:t>Г</a:t>
            </a:r>
            <a:r>
              <a:rPr sz="4250" spc="844" dirty="0"/>
              <a:t>И</a:t>
            </a:r>
            <a:r>
              <a:rPr sz="4250" spc="505" dirty="0"/>
              <a:t>Ч</a:t>
            </a:r>
            <a:r>
              <a:rPr sz="4250" spc="-60" dirty="0"/>
              <a:t>Е</a:t>
            </a:r>
            <a:r>
              <a:rPr sz="4250" spc="35" dirty="0"/>
              <a:t>С</a:t>
            </a:r>
            <a:r>
              <a:rPr sz="4250" spc="660" dirty="0"/>
              <a:t>К</a:t>
            </a:r>
            <a:r>
              <a:rPr sz="4250" spc="475" dirty="0"/>
              <a:t>О</a:t>
            </a:r>
            <a:r>
              <a:rPr sz="4250" spc="-440" dirty="0"/>
              <a:t>Е</a:t>
            </a:r>
            <a:r>
              <a:rPr sz="4250" dirty="0"/>
              <a:t>	</a:t>
            </a:r>
            <a:r>
              <a:rPr sz="4250" spc="580" dirty="0"/>
              <a:t>Н</a:t>
            </a:r>
            <a:r>
              <a:rPr sz="4250" spc="260" dirty="0"/>
              <a:t>А</a:t>
            </a:r>
            <a:r>
              <a:rPr sz="4250" spc="509" dirty="0"/>
              <a:t>П</a:t>
            </a:r>
            <a:r>
              <a:rPr sz="4250" spc="229" dirty="0"/>
              <a:t>Р</a:t>
            </a:r>
            <a:r>
              <a:rPr sz="4250" spc="260" dirty="0"/>
              <a:t>А</a:t>
            </a:r>
            <a:r>
              <a:rPr sz="4250" spc="180" dirty="0"/>
              <a:t>В</a:t>
            </a:r>
            <a:r>
              <a:rPr sz="4250" spc="585" dirty="0"/>
              <a:t>Л</a:t>
            </a:r>
            <a:r>
              <a:rPr sz="4250" spc="-60" dirty="0"/>
              <a:t>Е</a:t>
            </a:r>
            <a:r>
              <a:rPr sz="4250" spc="580" dirty="0"/>
              <a:t>Н</a:t>
            </a:r>
            <a:r>
              <a:rPr sz="4250" spc="844" dirty="0"/>
              <a:t>И</a:t>
            </a:r>
            <a:r>
              <a:rPr sz="4250" spc="-440" dirty="0"/>
              <a:t>Е</a:t>
            </a:r>
            <a:r>
              <a:rPr sz="4250" dirty="0"/>
              <a:t>	</a:t>
            </a:r>
            <a:r>
              <a:rPr sz="4250" spc="-40" dirty="0"/>
              <a:t>-</a:t>
            </a:r>
            <a:endParaRPr sz="4250"/>
          </a:p>
        </p:txBody>
      </p:sp>
      <p:sp>
        <p:nvSpPr>
          <p:cNvPr id="4" name="object 4"/>
          <p:cNvSpPr txBox="1"/>
          <p:nvPr/>
        </p:nvSpPr>
        <p:spPr>
          <a:xfrm>
            <a:off x="5263688" y="2131417"/>
            <a:ext cx="11874500" cy="687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9260" marR="1913889" indent="221615" algn="ctr">
              <a:lnSpc>
                <a:spcPct val="112300"/>
              </a:lnSpc>
              <a:spcBef>
                <a:spcPts val="100"/>
              </a:spcBef>
            </a:pPr>
            <a:r>
              <a:rPr sz="8000" b="1" spc="919" dirty="0">
                <a:solidFill>
                  <a:srgbClr val="113C61"/>
                </a:solidFill>
                <a:latin typeface="Arial"/>
                <a:cs typeface="Arial"/>
              </a:rPr>
              <a:t>П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30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280" dirty="0">
                <a:solidFill>
                  <a:srgbClr val="113C61"/>
                </a:solidFill>
                <a:latin typeface="Arial"/>
                <a:cs typeface="Arial"/>
              </a:rPr>
              <a:t>Я</a:t>
            </a:r>
            <a:r>
              <a:rPr sz="8000" b="1" spc="1050" dirty="0">
                <a:solidFill>
                  <a:srgbClr val="113C61"/>
                </a:solidFill>
                <a:latin typeface="Arial"/>
                <a:cs typeface="Arial"/>
              </a:rPr>
              <a:t>НН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-525" dirty="0">
                <a:solidFill>
                  <a:srgbClr val="113C61"/>
                </a:solidFill>
                <a:latin typeface="Arial"/>
                <a:cs typeface="Arial"/>
              </a:rPr>
              <a:t>Е  </a:t>
            </a:r>
            <a:r>
              <a:rPr sz="8000" b="1" spc="570" dirty="0">
                <a:solidFill>
                  <a:srgbClr val="113C61"/>
                </a:solidFill>
                <a:latin typeface="Arial"/>
                <a:cs typeface="Arial"/>
              </a:rPr>
              <a:t>РАСШИРЕНИЕ  </a:t>
            </a:r>
            <a:r>
              <a:rPr sz="8000" b="1" spc="370" dirty="0">
                <a:solidFill>
                  <a:srgbClr val="113C61"/>
                </a:solidFill>
                <a:latin typeface="Arial"/>
                <a:cs typeface="Arial"/>
              </a:rPr>
              <a:t>СПЕКТРА</a:t>
            </a:r>
            <a:endParaRPr sz="8000">
              <a:latin typeface="Arial"/>
              <a:cs typeface="Arial"/>
            </a:endParaRPr>
          </a:p>
          <a:p>
            <a:pPr marL="12700" marR="5080" algn="ctr">
              <a:lnSpc>
                <a:spcPct val="112300"/>
              </a:lnSpc>
              <a:spcBef>
                <a:spcPts val="5"/>
              </a:spcBef>
            </a:pP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65" dirty="0">
                <a:solidFill>
                  <a:srgbClr val="113C61"/>
                </a:solidFill>
                <a:latin typeface="Arial"/>
                <a:cs typeface="Arial"/>
              </a:rPr>
              <a:t>Б</a:t>
            </a:r>
            <a:r>
              <a:rPr sz="8000" b="1" spc="39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000" b="1" spc="45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8000" b="1" spc="880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30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8000" b="1" spc="45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-15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000" b="1" spc="1055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8000" b="1" spc="65" dirty="0">
                <a:solidFill>
                  <a:srgbClr val="113C61"/>
                </a:solidFill>
                <a:latin typeface="Arial"/>
                <a:cs typeface="Arial"/>
              </a:rPr>
              <a:t>Ь</a:t>
            </a:r>
            <a:r>
              <a:rPr sz="8000" b="1" spc="105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000" b="1" spc="120" dirty="0">
                <a:solidFill>
                  <a:srgbClr val="113C61"/>
                </a:solidFill>
                <a:latin typeface="Arial"/>
                <a:cs typeface="Arial"/>
              </a:rPr>
              <a:t>Ы</a:t>
            </a:r>
            <a:r>
              <a:rPr sz="8000" b="1" dirty="0">
                <a:solidFill>
                  <a:srgbClr val="113C61"/>
                </a:solidFill>
                <a:latin typeface="Arial"/>
                <a:cs typeface="Arial"/>
              </a:rPr>
              <a:t>Х  </a:t>
            </a:r>
            <a:r>
              <a:rPr sz="8000" b="1" spc="590" dirty="0">
                <a:solidFill>
                  <a:srgbClr val="113C61"/>
                </a:solidFill>
                <a:latin typeface="Arial"/>
                <a:cs typeface="Arial"/>
              </a:rPr>
              <a:t>УСЛУГ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25475" y="3867121"/>
            <a:ext cx="3905250" cy="5391150"/>
          </a:xfrm>
          <a:custGeom>
            <a:avLst/>
            <a:gdLst/>
            <a:ahLst/>
            <a:cxnLst/>
            <a:rect l="l" t="t" r="r" b="b"/>
            <a:pathLst>
              <a:path w="3905250" h="5391150">
                <a:moveTo>
                  <a:pt x="0" y="0"/>
                </a:moveTo>
                <a:lnTo>
                  <a:pt x="3905249" y="0"/>
                </a:lnTo>
                <a:lnTo>
                  <a:pt x="3905249" y="5391149"/>
                </a:lnTo>
                <a:lnTo>
                  <a:pt x="0" y="5391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3024" y="3867121"/>
            <a:ext cx="3905250" cy="5391150"/>
          </a:xfrm>
          <a:custGeom>
            <a:avLst/>
            <a:gdLst/>
            <a:ahLst/>
            <a:cxnLst/>
            <a:rect l="l" t="t" r="r" b="b"/>
            <a:pathLst>
              <a:path w="3905250" h="5391150">
                <a:moveTo>
                  <a:pt x="0" y="0"/>
                </a:moveTo>
                <a:lnTo>
                  <a:pt x="3905249" y="0"/>
                </a:lnTo>
                <a:lnTo>
                  <a:pt x="3905249" y="5391149"/>
                </a:lnTo>
                <a:lnTo>
                  <a:pt x="0" y="5391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48775" y="3867121"/>
            <a:ext cx="3905250" cy="5391150"/>
          </a:xfrm>
          <a:custGeom>
            <a:avLst/>
            <a:gdLst/>
            <a:ahLst/>
            <a:cxnLst/>
            <a:rect l="l" t="t" r="r" b="b"/>
            <a:pathLst>
              <a:path w="3905250" h="5391150">
                <a:moveTo>
                  <a:pt x="0" y="0"/>
                </a:moveTo>
                <a:lnTo>
                  <a:pt x="3905249" y="0"/>
                </a:lnTo>
                <a:lnTo>
                  <a:pt x="3905249" y="5391149"/>
                </a:lnTo>
                <a:lnTo>
                  <a:pt x="0" y="5391149"/>
                </a:lnTo>
                <a:lnTo>
                  <a:pt x="0" y="0"/>
                </a:lnTo>
                <a:close/>
              </a:path>
            </a:pathLst>
          </a:custGeom>
          <a:solidFill>
            <a:srgbClr val="F2CD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7275" y="3430120"/>
            <a:ext cx="3905250" cy="228600"/>
          </a:xfrm>
          <a:custGeom>
            <a:avLst/>
            <a:gdLst/>
            <a:ahLst/>
            <a:cxnLst/>
            <a:rect l="l" t="t" r="r" b="b"/>
            <a:pathLst>
              <a:path w="3905250" h="228600">
                <a:moveTo>
                  <a:pt x="0" y="0"/>
                </a:moveTo>
                <a:lnTo>
                  <a:pt x="3905249" y="0"/>
                </a:lnTo>
                <a:lnTo>
                  <a:pt x="390524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7275" y="3867121"/>
            <a:ext cx="3905249" cy="539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3024" y="3430120"/>
            <a:ext cx="3905250" cy="228600"/>
          </a:xfrm>
          <a:custGeom>
            <a:avLst/>
            <a:gdLst/>
            <a:ahLst/>
            <a:cxnLst/>
            <a:rect l="l" t="t" r="r" b="b"/>
            <a:pathLst>
              <a:path w="3905250" h="228600">
                <a:moveTo>
                  <a:pt x="0" y="0"/>
                </a:moveTo>
                <a:lnTo>
                  <a:pt x="3905249" y="0"/>
                </a:lnTo>
                <a:lnTo>
                  <a:pt x="390524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8775" y="3430120"/>
            <a:ext cx="3905250" cy="228600"/>
          </a:xfrm>
          <a:custGeom>
            <a:avLst/>
            <a:gdLst/>
            <a:ahLst/>
            <a:cxnLst/>
            <a:rect l="l" t="t" r="r" b="b"/>
            <a:pathLst>
              <a:path w="3905250" h="228600">
                <a:moveTo>
                  <a:pt x="0" y="0"/>
                </a:moveTo>
                <a:lnTo>
                  <a:pt x="3905249" y="0"/>
                </a:lnTo>
                <a:lnTo>
                  <a:pt x="390524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25475" y="3430120"/>
            <a:ext cx="3905250" cy="228600"/>
          </a:xfrm>
          <a:custGeom>
            <a:avLst/>
            <a:gdLst/>
            <a:ahLst/>
            <a:cxnLst/>
            <a:rect l="l" t="t" r="r" b="b"/>
            <a:pathLst>
              <a:path w="3905250" h="228600">
                <a:moveTo>
                  <a:pt x="0" y="0"/>
                </a:moveTo>
                <a:lnTo>
                  <a:pt x="3905249" y="0"/>
                </a:lnTo>
                <a:lnTo>
                  <a:pt x="390524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76456" y="6218094"/>
            <a:ext cx="2047874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9923" y="4398372"/>
            <a:ext cx="3867150" cy="4857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02755" y="4600785"/>
            <a:ext cx="3752849" cy="4457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66109" y="1003300"/>
            <a:ext cx="920813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340"/>
              </a:spcBef>
            </a:pPr>
            <a:r>
              <a:rPr sz="4800" spc="-90" dirty="0">
                <a:solidFill>
                  <a:srgbClr val="FFFFFF"/>
                </a:solidFill>
              </a:rPr>
              <a:t>НОВЫЕ </a:t>
            </a:r>
            <a:r>
              <a:rPr sz="4800" dirty="0">
                <a:solidFill>
                  <a:srgbClr val="FFFFFF"/>
                </a:solidFill>
              </a:rPr>
              <a:t>АКТУАЛЬНЫЕ  </a:t>
            </a:r>
            <a:r>
              <a:rPr sz="4800" spc="-70" dirty="0">
                <a:solidFill>
                  <a:srgbClr val="FFFFFF"/>
                </a:solidFill>
              </a:rPr>
              <a:t>ОБРАЗОВАТЕЛЬНЫЕ</a:t>
            </a:r>
            <a:r>
              <a:rPr sz="4800" spc="55" dirty="0">
                <a:solidFill>
                  <a:srgbClr val="FFFFFF"/>
                </a:solidFill>
              </a:rPr>
              <a:t> </a:t>
            </a:r>
            <a:r>
              <a:rPr sz="4800" spc="170" dirty="0">
                <a:solidFill>
                  <a:srgbClr val="FFFFFF"/>
                </a:solidFill>
              </a:rPr>
              <a:t>УСЛУГИ</a:t>
            </a:r>
            <a:endParaRPr sz="4800"/>
          </a:p>
        </p:txBody>
      </p:sp>
      <p:sp>
        <p:nvSpPr>
          <p:cNvPr id="15" name="object 15"/>
          <p:cNvSpPr txBox="1"/>
          <p:nvPr/>
        </p:nvSpPr>
        <p:spPr>
          <a:xfrm>
            <a:off x="5153024" y="4062658"/>
            <a:ext cx="3905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105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113C61"/>
                </a:solidFill>
                <a:latin typeface="Arial"/>
                <a:cs typeface="Arial"/>
              </a:rPr>
              <a:t>ТЬЮТОРСТВО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8775" y="4056665"/>
            <a:ext cx="3905250" cy="141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80"/>
              </a:lnSpc>
              <a:spcBef>
                <a:spcPts val="100"/>
              </a:spcBef>
            </a:pPr>
            <a:r>
              <a:rPr sz="2200" spc="-265" dirty="0">
                <a:solidFill>
                  <a:srgbClr val="113C61"/>
                </a:solidFill>
                <a:latin typeface="Arial Black"/>
                <a:cs typeface="Arial Black"/>
              </a:rPr>
              <a:t>СОПРОВОЖДЕНИЕ</a:t>
            </a:r>
            <a:endParaRPr sz="2200">
              <a:latin typeface="Arial Black"/>
              <a:cs typeface="Arial Black"/>
            </a:endParaRPr>
          </a:p>
          <a:p>
            <a:pPr marL="128905" marR="121285" algn="ctr">
              <a:lnSpc>
                <a:spcPct val="96600"/>
              </a:lnSpc>
              <a:spcBef>
                <a:spcPts val="25"/>
              </a:spcBef>
            </a:pPr>
            <a:r>
              <a:rPr sz="2200" spc="-250" dirty="0">
                <a:solidFill>
                  <a:srgbClr val="113C61"/>
                </a:solidFill>
                <a:latin typeface="Arial Black"/>
                <a:cs typeface="Arial Black"/>
              </a:rPr>
              <a:t>ПЕРСОНАЛИЗИРОВАННЫХ  </a:t>
            </a:r>
            <a:r>
              <a:rPr sz="2500" spc="-325" dirty="0">
                <a:solidFill>
                  <a:srgbClr val="113C61"/>
                </a:solidFill>
                <a:latin typeface="Arial Black"/>
                <a:cs typeface="Arial Black"/>
              </a:rPr>
              <a:t>ОБРАЗОВАТЕЛЬНЫХ  </a:t>
            </a:r>
            <a:r>
              <a:rPr sz="2500" spc="-245" dirty="0">
                <a:solidFill>
                  <a:srgbClr val="113C61"/>
                </a:solidFill>
                <a:latin typeface="Arial Black"/>
                <a:cs typeface="Arial Black"/>
              </a:rPr>
              <a:t>МАРШРУТОВ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5042" y="4059168"/>
            <a:ext cx="3479165" cy="23799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3220"/>
              </a:lnSpc>
              <a:spcBef>
                <a:spcPts val="320"/>
              </a:spcBef>
            </a:pPr>
            <a:r>
              <a:rPr sz="2800" spc="-280" dirty="0">
                <a:solidFill>
                  <a:srgbClr val="FFFFFF"/>
                </a:solidFill>
                <a:latin typeface="Arial Black"/>
                <a:cs typeface="Arial Black"/>
              </a:rPr>
              <a:t>ИНДИВИДУАЛЬНОЕ 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СОПРОВОЖДЕНИЕ</a:t>
            </a:r>
            <a:endParaRPr sz="2800">
              <a:latin typeface="Arial Black"/>
              <a:cs typeface="Arial Black"/>
            </a:endParaRPr>
          </a:p>
          <a:p>
            <a:pPr marL="12700" marR="187960">
              <a:lnSpc>
                <a:spcPts val="3229"/>
              </a:lnSpc>
              <a:spcBef>
                <a:spcPts val="2280"/>
              </a:spcBef>
            </a:pPr>
            <a:r>
              <a:rPr sz="2800" spc="-2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800" spc="-41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800" spc="-42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800" spc="-48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800" spc="-41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800" spc="-37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800" spc="-2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800" spc="-204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sz="2800" spc="-47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800" spc="-42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800" spc="-48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800" spc="-37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800" spc="-95" dirty="0">
                <a:solidFill>
                  <a:srgbClr val="FFFFFF"/>
                </a:solidFill>
                <a:latin typeface="Arial Black"/>
                <a:cs typeface="Arial Black"/>
              </a:rPr>
              <a:t>О  </a:t>
            </a:r>
            <a:r>
              <a:rPr sz="2800" spc="-365" dirty="0">
                <a:solidFill>
                  <a:srgbClr val="FFFFFF"/>
                </a:solidFill>
                <a:latin typeface="Arial Black"/>
                <a:cs typeface="Arial Black"/>
              </a:rPr>
              <a:t>В </a:t>
            </a:r>
            <a:r>
              <a:rPr sz="2800" spc="-325" dirty="0">
                <a:solidFill>
                  <a:srgbClr val="FFFFFF"/>
                </a:solidFill>
                <a:latin typeface="Arial Black"/>
                <a:cs typeface="Arial Black"/>
              </a:rPr>
              <a:t>КОНКУРСАХ, 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ОЛИМПИАДАХ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25475" y="4051715"/>
            <a:ext cx="3905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5540">
              <a:lnSpc>
                <a:spcPct val="100000"/>
              </a:lnSpc>
              <a:spcBef>
                <a:spcPts val="100"/>
              </a:spcBef>
            </a:pPr>
            <a:r>
              <a:rPr sz="2800" b="1" spc="110" dirty="0">
                <a:solidFill>
                  <a:srgbClr val="113C61"/>
                </a:solidFill>
                <a:latin typeface="Arial"/>
                <a:cs typeface="Arial"/>
              </a:rPr>
              <a:t>КОУЧИНГ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" y="0"/>
            <a:ext cx="17697450" cy="10287000"/>
          </a:xfrm>
          <a:custGeom>
            <a:avLst/>
            <a:gdLst/>
            <a:ahLst/>
            <a:cxnLst/>
            <a:rect l="l" t="t" r="r" b="b"/>
            <a:pathLst>
              <a:path w="17697450" h="10287000">
                <a:moveTo>
                  <a:pt x="0" y="10286999"/>
                </a:moveTo>
                <a:lnTo>
                  <a:pt x="17697449" y="10286999"/>
                </a:lnTo>
                <a:lnTo>
                  <a:pt x="1769744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90550" cy="10287000"/>
          </a:xfrm>
          <a:custGeom>
            <a:avLst/>
            <a:gdLst/>
            <a:ahLst/>
            <a:cxnLst/>
            <a:rect l="l" t="t" r="r" b="b"/>
            <a:pathLst>
              <a:path w="590550" h="10287000">
                <a:moveTo>
                  <a:pt x="0" y="0"/>
                </a:moveTo>
                <a:lnTo>
                  <a:pt x="590549" y="0"/>
                </a:lnTo>
                <a:lnTo>
                  <a:pt x="5905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290" y="4230044"/>
            <a:ext cx="3629024" cy="328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7579" y="7612082"/>
            <a:ext cx="16573499" cy="267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053" y="2302772"/>
            <a:ext cx="5705474" cy="1733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80163" y="4318640"/>
            <a:ext cx="6350000" cy="265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0265" algn="r">
              <a:lnSpc>
                <a:spcPct val="109100"/>
              </a:lnSpc>
              <a:spcBef>
                <a:spcPts val="100"/>
              </a:spcBef>
            </a:pPr>
            <a:r>
              <a:rPr sz="3950" spc="-745" dirty="0">
                <a:solidFill>
                  <a:srgbClr val="113C61"/>
                </a:solidFill>
                <a:latin typeface="Arial Black"/>
                <a:cs typeface="Arial Black"/>
              </a:rPr>
              <a:t>САНКТ-ПЕТЕРБУРГ</a:t>
            </a:r>
            <a:r>
              <a:rPr sz="3950" spc="-850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3950" spc="-50" dirty="0">
                <a:solidFill>
                  <a:srgbClr val="113C61"/>
                </a:solidFill>
                <a:latin typeface="Arial Black"/>
                <a:cs typeface="Arial Black"/>
              </a:rPr>
              <a:t>-  </a:t>
            </a:r>
            <a:r>
              <a:rPr sz="3950" spc="-480" dirty="0">
                <a:solidFill>
                  <a:srgbClr val="113C61"/>
                </a:solidFill>
                <a:latin typeface="Arial Black"/>
                <a:cs typeface="Arial Black"/>
              </a:rPr>
              <a:t>О</a:t>
            </a:r>
            <a:r>
              <a:rPr sz="3950" spc="-915" dirty="0">
                <a:solidFill>
                  <a:srgbClr val="113C61"/>
                </a:solidFill>
                <a:latin typeface="Arial Black"/>
                <a:cs typeface="Arial Black"/>
              </a:rPr>
              <a:t>Б</a:t>
            </a:r>
            <a:r>
              <a:rPr sz="3950" spc="-735" dirty="0">
                <a:solidFill>
                  <a:srgbClr val="113C61"/>
                </a:solidFill>
                <a:latin typeface="Arial Black"/>
                <a:cs typeface="Arial Black"/>
              </a:rPr>
              <a:t>Р</a:t>
            </a:r>
            <a:r>
              <a:rPr sz="3950" spc="-835" dirty="0">
                <a:solidFill>
                  <a:srgbClr val="113C61"/>
                </a:solidFill>
                <a:latin typeface="Arial Black"/>
                <a:cs typeface="Arial Black"/>
              </a:rPr>
              <a:t>А</a:t>
            </a:r>
            <a:r>
              <a:rPr sz="3950" spc="-685" dirty="0">
                <a:solidFill>
                  <a:srgbClr val="113C61"/>
                </a:solidFill>
                <a:latin typeface="Arial Black"/>
                <a:cs typeface="Arial Black"/>
              </a:rPr>
              <a:t>З</a:t>
            </a:r>
            <a:r>
              <a:rPr sz="3950" spc="-480" dirty="0">
                <a:solidFill>
                  <a:srgbClr val="113C61"/>
                </a:solidFill>
                <a:latin typeface="Arial Black"/>
                <a:cs typeface="Arial Black"/>
              </a:rPr>
              <a:t>О</a:t>
            </a:r>
            <a:r>
              <a:rPr sz="3950" spc="-775" dirty="0">
                <a:solidFill>
                  <a:srgbClr val="113C61"/>
                </a:solidFill>
                <a:latin typeface="Arial Black"/>
                <a:cs typeface="Arial Black"/>
              </a:rPr>
              <a:t>В</a:t>
            </a:r>
            <a:r>
              <a:rPr sz="3950" spc="-835" dirty="0">
                <a:solidFill>
                  <a:srgbClr val="113C61"/>
                </a:solidFill>
                <a:latin typeface="Arial Black"/>
                <a:cs typeface="Arial Black"/>
              </a:rPr>
              <a:t>А</a:t>
            </a:r>
            <a:r>
              <a:rPr sz="3950" spc="-930" dirty="0">
                <a:solidFill>
                  <a:srgbClr val="113C61"/>
                </a:solidFill>
                <a:latin typeface="Arial Black"/>
                <a:cs typeface="Arial Black"/>
              </a:rPr>
              <a:t>Т</a:t>
            </a:r>
            <a:r>
              <a:rPr sz="3950" spc="-919" dirty="0">
                <a:solidFill>
                  <a:srgbClr val="113C61"/>
                </a:solidFill>
                <a:latin typeface="Arial Black"/>
                <a:cs typeface="Arial Black"/>
              </a:rPr>
              <a:t>Е</a:t>
            </a:r>
            <a:r>
              <a:rPr sz="3950" spc="-660" dirty="0">
                <a:solidFill>
                  <a:srgbClr val="113C61"/>
                </a:solidFill>
                <a:latin typeface="Arial Black"/>
                <a:cs typeface="Arial Black"/>
              </a:rPr>
              <a:t>Л</a:t>
            </a:r>
            <a:r>
              <a:rPr sz="3950" spc="-780" dirty="0">
                <a:solidFill>
                  <a:srgbClr val="113C61"/>
                </a:solidFill>
                <a:latin typeface="Arial Black"/>
                <a:cs typeface="Arial Black"/>
              </a:rPr>
              <a:t>Ь</a:t>
            </a:r>
            <a:r>
              <a:rPr sz="3950" spc="-640" dirty="0">
                <a:solidFill>
                  <a:srgbClr val="113C61"/>
                </a:solidFill>
                <a:latin typeface="Arial Black"/>
                <a:cs typeface="Arial Black"/>
              </a:rPr>
              <a:t>Н</a:t>
            </a:r>
            <a:r>
              <a:rPr sz="3950" spc="-835" dirty="0">
                <a:solidFill>
                  <a:srgbClr val="113C61"/>
                </a:solidFill>
                <a:latin typeface="Arial Black"/>
                <a:cs typeface="Arial Black"/>
              </a:rPr>
              <a:t>А</a:t>
            </a:r>
            <a:r>
              <a:rPr sz="3950" spc="-355" dirty="0">
                <a:solidFill>
                  <a:srgbClr val="113C61"/>
                </a:solidFill>
                <a:latin typeface="Arial Black"/>
                <a:cs typeface="Arial Black"/>
              </a:rPr>
              <a:t>Я  </a:t>
            </a:r>
            <a:r>
              <a:rPr sz="3950" spc="-690" dirty="0">
                <a:solidFill>
                  <a:srgbClr val="113C61"/>
                </a:solidFill>
                <a:latin typeface="Arial Black"/>
                <a:cs typeface="Arial Black"/>
              </a:rPr>
              <a:t>ПЛОЩАДКА</a:t>
            </a:r>
            <a:r>
              <a:rPr sz="3950" spc="-875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3950" spc="-290" dirty="0">
                <a:solidFill>
                  <a:srgbClr val="113C61"/>
                </a:solidFill>
                <a:latin typeface="Arial Black"/>
                <a:cs typeface="Arial Black"/>
              </a:rPr>
              <a:t>И </a:t>
            </a:r>
            <a:r>
              <a:rPr sz="3950" spc="-114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3950" spc="-740" dirty="0">
                <a:solidFill>
                  <a:srgbClr val="113C61"/>
                </a:solidFill>
                <a:latin typeface="Arial Black"/>
                <a:cs typeface="Arial Black"/>
              </a:rPr>
              <a:t>ОБРАЗОВАТЕЛЬНЫЙ</a:t>
            </a:r>
            <a:r>
              <a:rPr sz="3950" spc="-875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3950" spc="-715" dirty="0">
                <a:solidFill>
                  <a:srgbClr val="113C61"/>
                </a:solidFill>
                <a:latin typeface="Arial Black"/>
                <a:cs typeface="Arial Black"/>
              </a:rPr>
              <a:t>РЕСУРС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7579" y="7100883"/>
            <a:ext cx="4829174" cy="838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2296" y="4038597"/>
            <a:ext cx="3476624" cy="3476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1879" y="2571042"/>
            <a:ext cx="6257924" cy="1200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7084" y="4055448"/>
            <a:ext cx="3124199" cy="2905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26925" y="163879"/>
            <a:ext cx="13307060" cy="1573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30"/>
              </a:spcBef>
              <a:tabLst>
                <a:tab pos="8573770" algn="l"/>
              </a:tabLst>
            </a:pPr>
            <a:r>
              <a:rPr sz="6900" spc="310" dirty="0"/>
              <a:t>«ПЕРЕВЕРНУТАЯ	</a:t>
            </a:r>
            <a:r>
              <a:rPr sz="6900" spc="735" dirty="0"/>
              <a:t>ШКОЛА»</a:t>
            </a:r>
            <a:endParaRPr sz="69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200" b="0" spc="-409" dirty="0">
                <a:solidFill>
                  <a:srgbClr val="AE8340"/>
                </a:solidFill>
                <a:latin typeface="Arial Black"/>
                <a:cs typeface="Arial Black"/>
              </a:rPr>
              <a:t>ОБРАЗОВАТЕЛЬНЫЙ </a:t>
            </a:r>
            <a:r>
              <a:rPr sz="3200" b="0" spc="-400" dirty="0">
                <a:solidFill>
                  <a:srgbClr val="AE8340"/>
                </a:solidFill>
                <a:latin typeface="Arial Black"/>
                <a:cs typeface="Arial Black"/>
              </a:rPr>
              <a:t>ПРОЦЕСС </a:t>
            </a:r>
            <a:r>
              <a:rPr sz="3200" b="0" spc="-390" dirty="0">
                <a:solidFill>
                  <a:srgbClr val="AE8340"/>
                </a:solidFill>
                <a:latin typeface="Arial Black"/>
                <a:cs typeface="Arial Black"/>
              </a:rPr>
              <a:t>НА </a:t>
            </a:r>
            <a:r>
              <a:rPr sz="3200" b="0" spc="-475" dirty="0">
                <a:solidFill>
                  <a:srgbClr val="AE8340"/>
                </a:solidFill>
                <a:latin typeface="Arial Black"/>
                <a:cs typeface="Arial Black"/>
              </a:rPr>
              <a:t>БАЗЕ </a:t>
            </a:r>
            <a:r>
              <a:rPr sz="3200" b="0" spc="-420" dirty="0">
                <a:solidFill>
                  <a:srgbClr val="AE8340"/>
                </a:solidFill>
                <a:latin typeface="Arial Black"/>
                <a:cs typeface="Arial Black"/>
              </a:rPr>
              <a:t>СОЦИАЛЬНЫХ</a:t>
            </a:r>
            <a:r>
              <a:rPr sz="3200" b="0" spc="-85" dirty="0">
                <a:solidFill>
                  <a:srgbClr val="AE8340"/>
                </a:solidFill>
                <a:latin typeface="Arial Black"/>
                <a:cs typeface="Arial Black"/>
              </a:rPr>
              <a:t> </a:t>
            </a:r>
            <a:r>
              <a:rPr sz="3200" b="0" spc="-400" dirty="0">
                <a:solidFill>
                  <a:srgbClr val="AE8340"/>
                </a:solidFill>
                <a:latin typeface="Arial Black"/>
                <a:cs typeface="Arial Black"/>
              </a:rPr>
              <a:t>ПАРТНЕРОВ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"/>
            <a:ext cx="318134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4033" y="773716"/>
            <a:ext cx="11384280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0070" algn="l"/>
                <a:tab pos="6322060" algn="l"/>
                <a:tab pos="11195685" algn="l"/>
              </a:tabLst>
            </a:pPr>
            <a:r>
              <a:rPr sz="4250" spc="75" dirty="0"/>
              <a:t>8	</a:t>
            </a:r>
            <a:r>
              <a:rPr sz="4250" spc="35" dirty="0"/>
              <a:t>С</a:t>
            </a:r>
            <a:r>
              <a:rPr sz="4250" spc="260" dirty="0"/>
              <a:t>Т</a:t>
            </a:r>
            <a:r>
              <a:rPr sz="4250" spc="229" dirty="0"/>
              <a:t>Р</a:t>
            </a:r>
            <a:r>
              <a:rPr sz="4250" spc="260" dirty="0"/>
              <a:t>АТ</a:t>
            </a:r>
            <a:r>
              <a:rPr sz="4250" spc="-60" dirty="0"/>
              <a:t>Е</a:t>
            </a:r>
            <a:r>
              <a:rPr sz="4250" spc="370" dirty="0"/>
              <a:t>Г</a:t>
            </a:r>
            <a:r>
              <a:rPr sz="4250" spc="844" dirty="0"/>
              <a:t>И</a:t>
            </a:r>
            <a:r>
              <a:rPr sz="4250" spc="505" dirty="0"/>
              <a:t>Ч</a:t>
            </a:r>
            <a:r>
              <a:rPr sz="4250" spc="-60" dirty="0"/>
              <a:t>Е</a:t>
            </a:r>
            <a:r>
              <a:rPr sz="4250" spc="35" dirty="0"/>
              <a:t>С</a:t>
            </a:r>
            <a:r>
              <a:rPr sz="4250" spc="660" dirty="0"/>
              <a:t>К</a:t>
            </a:r>
            <a:r>
              <a:rPr sz="4250" spc="475" dirty="0"/>
              <a:t>О</a:t>
            </a:r>
            <a:r>
              <a:rPr sz="4250" spc="-440" dirty="0"/>
              <a:t>Е</a:t>
            </a:r>
            <a:r>
              <a:rPr sz="4250" dirty="0"/>
              <a:t>	</a:t>
            </a:r>
            <a:r>
              <a:rPr sz="4250" spc="580" dirty="0"/>
              <a:t>Н</a:t>
            </a:r>
            <a:r>
              <a:rPr sz="4250" spc="260" dirty="0"/>
              <a:t>А</a:t>
            </a:r>
            <a:r>
              <a:rPr sz="4250" spc="509" dirty="0"/>
              <a:t>П</a:t>
            </a:r>
            <a:r>
              <a:rPr sz="4250" spc="229" dirty="0"/>
              <a:t>Р</a:t>
            </a:r>
            <a:r>
              <a:rPr sz="4250" spc="260" dirty="0"/>
              <a:t>А</a:t>
            </a:r>
            <a:r>
              <a:rPr sz="4250" spc="180" dirty="0"/>
              <a:t>В</a:t>
            </a:r>
            <a:r>
              <a:rPr sz="4250" spc="585" dirty="0"/>
              <a:t>Л</a:t>
            </a:r>
            <a:r>
              <a:rPr sz="4250" spc="-60" dirty="0"/>
              <a:t>Е</a:t>
            </a:r>
            <a:r>
              <a:rPr sz="4250" spc="580" dirty="0"/>
              <a:t>Н</a:t>
            </a:r>
            <a:r>
              <a:rPr sz="4250" spc="844" dirty="0"/>
              <a:t>И</a:t>
            </a:r>
            <a:r>
              <a:rPr sz="4250" spc="-440" dirty="0"/>
              <a:t>Е</a:t>
            </a:r>
            <a:r>
              <a:rPr sz="4250" dirty="0"/>
              <a:t>	</a:t>
            </a:r>
            <a:r>
              <a:rPr sz="4250" spc="-40" dirty="0"/>
              <a:t>-</a:t>
            </a:r>
            <a:endParaRPr sz="4250"/>
          </a:p>
        </p:txBody>
      </p:sp>
      <p:sp>
        <p:nvSpPr>
          <p:cNvPr id="4" name="object 4"/>
          <p:cNvSpPr txBox="1"/>
          <p:nvPr/>
        </p:nvSpPr>
        <p:spPr>
          <a:xfrm>
            <a:off x="5191433" y="2153994"/>
            <a:ext cx="11773535" cy="687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5955" marR="5080" indent="-1913889">
              <a:lnSpc>
                <a:spcPct val="112300"/>
              </a:lnSpc>
              <a:spcBef>
                <a:spcPts val="100"/>
              </a:spcBef>
              <a:tabLst>
                <a:tab pos="3053080" algn="l"/>
                <a:tab pos="8059420" algn="l"/>
              </a:tabLst>
            </a:pPr>
            <a:r>
              <a:rPr sz="8000" b="1" spc="1585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154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000" b="1" spc="30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8000" b="1" spc="45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8000" b="1" spc="111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8000" b="1" spc="154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000" b="1" spc="-430" dirty="0">
                <a:solidFill>
                  <a:srgbClr val="113C61"/>
                </a:solidFill>
                <a:latin typeface="Arial"/>
                <a:cs typeface="Arial"/>
              </a:rPr>
              <a:t>Я</a:t>
            </a:r>
            <a:r>
              <a:rPr sz="800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8000" b="1" spc="1120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8000" b="1" spc="-15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-15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000" b="1" spc="490" dirty="0">
                <a:solidFill>
                  <a:srgbClr val="113C61"/>
                </a:solidFill>
                <a:latin typeface="Arial"/>
                <a:cs typeface="Arial"/>
              </a:rPr>
              <a:t>Й  К	</a:t>
            </a:r>
            <a:r>
              <a:rPr sz="8000" b="1" spc="705" dirty="0">
                <a:solidFill>
                  <a:srgbClr val="113C61"/>
                </a:solidFill>
                <a:latin typeface="Arial"/>
                <a:cs typeface="Arial"/>
              </a:rPr>
              <a:t>ОБУЧЕНИЮ,</a:t>
            </a:r>
            <a:endParaRPr sz="8000">
              <a:latin typeface="Arial"/>
              <a:cs typeface="Arial"/>
            </a:endParaRPr>
          </a:p>
          <a:p>
            <a:pPr marL="1253490" marR="1245870" indent="1286510">
              <a:lnSpc>
                <a:spcPct val="112300"/>
              </a:lnSpc>
              <a:spcBef>
                <a:spcPts val="5"/>
              </a:spcBef>
            </a:pPr>
            <a:r>
              <a:rPr sz="8000" b="1" spc="740" dirty="0">
                <a:solidFill>
                  <a:srgbClr val="113C61"/>
                </a:solidFill>
                <a:latin typeface="Arial"/>
                <a:cs typeface="Arial"/>
              </a:rPr>
              <a:t>РАЗВИТИЮ,  </a:t>
            </a:r>
            <a:r>
              <a:rPr sz="8000" b="1" spc="1055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8000" b="1" spc="154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000" b="1" spc="910" dirty="0">
                <a:solidFill>
                  <a:srgbClr val="113C61"/>
                </a:solidFill>
                <a:latin typeface="Arial"/>
                <a:cs typeface="Arial"/>
              </a:rPr>
              <a:t>Ч</a:t>
            </a:r>
            <a:r>
              <a:rPr sz="8000" b="1" spc="105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30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105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1585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8000" b="1" spc="245" dirty="0">
                <a:solidFill>
                  <a:srgbClr val="113C61"/>
                </a:solidFill>
                <a:latin typeface="Arial"/>
                <a:cs typeface="Arial"/>
              </a:rPr>
              <a:t>У</a:t>
            </a:r>
            <a:endParaRPr sz="8000">
              <a:latin typeface="Arial"/>
              <a:cs typeface="Arial"/>
            </a:endParaRPr>
          </a:p>
          <a:p>
            <a:pPr marL="4210050">
              <a:lnSpc>
                <a:spcPct val="100000"/>
              </a:lnSpc>
              <a:spcBef>
                <a:spcPts val="1180"/>
              </a:spcBef>
            </a:pPr>
            <a:r>
              <a:rPr sz="8000" b="1" spc="395" dirty="0">
                <a:solidFill>
                  <a:srgbClr val="113C61"/>
                </a:solidFill>
                <a:latin typeface="Arial"/>
                <a:cs typeface="Arial"/>
              </a:rPr>
              <a:t>РОСТУ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044190"/>
          </a:xfrm>
          <a:custGeom>
            <a:avLst/>
            <a:gdLst/>
            <a:ahLst/>
            <a:cxnLst/>
            <a:rect l="l" t="t" r="r" b="b"/>
            <a:pathLst>
              <a:path w="18288000" h="3044190">
                <a:moveTo>
                  <a:pt x="0" y="3043898"/>
                </a:moveTo>
                <a:lnTo>
                  <a:pt x="18287999" y="3043898"/>
                </a:lnTo>
                <a:lnTo>
                  <a:pt x="18287999" y="0"/>
                </a:lnTo>
                <a:lnTo>
                  <a:pt x="0" y="0"/>
                </a:lnTo>
                <a:lnTo>
                  <a:pt x="0" y="3043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53648"/>
            <a:ext cx="18288000" cy="614045"/>
          </a:xfrm>
          <a:custGeom>
            <a:avLst/>
            <a:gdLst/>
            <a:ahLst/>
            <a:cxnLst/>
            <a:rect l="l" t="t" r="r" b="b"/>
            <a:pathLst>
              <a:path w="18288000" h="614045">
                <a:moveTo>
                  <a:pt x="0" y="613430"/>
                </a:moveTo>
                <a:lnTo>
                  <a:pt x="18287999" y="613430"/>
                </a:lnTo>
                <a:lnTo>
                  <a:pt x="18287999" y="0"/>
                </a:lnTo>
                <a:lnTo>
                  <a:pt x="0" y="0"/>
                </a:lnTo>
                <a:lnTo>
                  <a:pt x="0" y="613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286728"/>
            <a:ext cx="18288000" cy="635"/>
          </a:xfrm>
          <a:custGeom>
            <a:avLst/>
            <a:gdLst/>
            <a:ahLst/>
            <a:cxnLst/>
            <a:rect l="l" t="t" r="r" b="b"/>
            <a:pathLst>
              <a:path w="18288000" h="634">
                <a:moveTo>
                  <a:pt x="0" y="270"/>
                </a:moveTo>
                <a:lnTo>
                  <a:pt x="18287999" y="270"/>
                </a:lnTo>
                <a:lnTo>
                  <a:pt x="18287999" y="0"/>
                </a:lnTo>
                <a:lnTo>
                  <a:pt x="0" y="0"/>
                </a:lnTo>
                <a:lnTo>
                  <a:pt x="0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38175" cy="3044190"/>
          </a:xfrm>
          <a:custGeom>
            <a:avLst/>
            <a:gdLst/>
            <a:ahLst/>
            <a:cxnLst/>
            <a:rect l="l" t="t" r="r" b="b"/>
            <a:pathLst>
              <a:path w="638175" h="3044190">
                <a:moveTo>
                  <a:pt x="0" y="3043898"/>
                </a:moveTo>
                <a:lnTo>
                  <a:pt x="638174" y="3043898"/>
                </a:lnTo>
                <a:lnTo>
                  <a:pt x="638174" y="0"/>
                </a:lnTo>
                <a:lnTo>
                  <a:pt x="0" y="0"/>
                </a:lnTo>
                <a:lnTo>
                  <a:pt x="0" y="3043898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53648"/>
            <a:ext cx="638175" cy="4445"/>
          </a:xfrm>
          <a:custGeom>
            <a:avLst/>
            <a:gdLst/>
            <a:ahLst/>
            <a:cxnLst/>
            <a:rect l="l" t="t" r="r" b="b"/>
            <a:pathLst>
              <a:path w="638175" h="4445">
                <a:moveTo>
                  <a:pt x="0" y="4101"/>
                </a:moveTo>
                <a:lnTo>
                  <a:pt x="638174" y="4101"/>
                </a:lnTo>
                <a:lnTo>
                  <a:pt x="638174" y="0"/>
                </a:lnTo>
                <a:lnTo>
                  <a:pt x="0" y="0"/>
                </a:lnTo>
                <a:lnTo>
                  <a:pt x="0" y="4101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67078"/>
            <a:ext cx="18288000" cy="4819650"/>
          </a:xfrm>
          <a:custGeom>
            <a:avLst/>
            <a:gdLst/>
            <a:ahLst/>
            <a:cxnLst/>
            <a:rect l="l" t="t" r="r" b="b"/>
            <a:pathLst>
              <a:path w="18288000" h="4819650">
                <a:moveTo>
                  <a:pt x="0" y="0"/>
                </a:moveTo>
                <a:lnTo>
                  <a:pt x="18287999" y="0"/>
                </a:lnTo>
                <a:lnTo>
                  <a:pt x="18287999" y="4819649"/>
                </a:lnTo>
                <a:lnTo>
                  <a:pt x="0" y="4819649"/>
                </a:lnTo>
                <a:lnTo>
                  <a:pt x="0" y="0"/>
                </a:lnTo>
                <a:close/>
              </a:path>
            </a:pathLst>
          </a:custGeom>
          <a:solidFill>
            <a:srgbClr val="F1F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43898"/>
            <a:ext cx="18288000" cy="1809750"/>
          </a:xfrm>
          <a:custGeom>
            <a:avLst/>
            <a:gdLst/>
            <a:ahLst/>
            <a:cxnLst/>
            <a:rect l="l" t="t" r="r" b="b"/>
            <a:pathLst>
              <a:path w="18288000" h="1809750">
                <a:moveTo>
                  <a:pt x="0" y="0"/>
                </a:moveTo>
                <a:lnTo>
                  <a:pt x="18287999" y="0"/>
                </a:lnTo>
                <a:lnTo>
                  <a:pt x="18287999" y="1809749"/>
                </a:lnTo>
                <a:lnTo>
                  <a:pt x="0" y="1809749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25848" y="5467079"/>
            <a:ext cx="7058024" cy="4819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203" y="3333445"/>
            <a:ext cx="8360409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425" dirty="0">
                <a:solidFill>
                  <a:srgbClr val="FFFFFF"/>
                </a:solidFill>
                <a:latin typeface="Arial Black"/>
                <a:cs typeface="Arial Black"/>
              </a:rPr>
              <a:t>ЯРКИЕ,ТАЛАНТЛИВЫЕ </a:t>
            </a:r>
            <a:r>
              <a:rPr sz="3200" spc="-390" dirty="0">
                <a:solidFill>
                  <a:srgbClr val="FFFFFF"/>
                </a:solidFill>
                <a:latin typeface="Arial Black"/>
                <a:cs typeface="Arial Black"/>
              </a:rPr>
              <a:t>ПЕДАГОГИ,  </a:t>
            </a:r>
            <a:r>
              <a:rPr sz="3200" spc="-420" dirty="0">
                <a:solidFill>
                  <a:srgbClr val="FFFFFF"/>
                </a:solidFill>
                <a:latin typeface="Arial Black"/>
                <a:cs typeface="Arial Black"/>
              </a:rPr>
              <a:t>СПОСОБНЫЕ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УВЛЕЧЬ </a:t>
            </a:r>
            <a:r>
              <a:rPr sz="3200" spc="-290" dirty="0">
                <a:solidFill>
                  <a:srgbClr val="FFFFFF"/>
                </a:solidFill>
                <a:latin typeface="Arial Black"/>
                <a:cs typeface="Arial Black"/>
              </a:rPr>
              <a:t>СВОИМ</a:t>
            </a:r>
            <a:r>
              <a:rPr sz="32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295" dirty="0">
                <a:solidFill>
                  <a:srgbClr val="FFFFFF"/>
                </a:solidFill>
                <a:latin typeface="Arial Black"/>
                <a:cs typeface="Arial Black"/>
              </a:rPr>
              <a:t>ПРИМЕРОМ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203" y="5614476"/>
            <a:ext cx="10993755" cy="41871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b="1" spc="20" dirty="0">
                <a:solidFill>
                  <a:srgbClr val="113C61"/>
                </a:solidFill>
                <a:latin typeface="Arial"/>
                <a:cs typeface="Arial"/>
              </a:rPr>
              <a:t>«РАЗВИВАЮЩИЕ </a:t>
            </a:r>
            <a:r>
              <a:rPr sz="2800" b="1" spc="-145" dirty="0">
                <a:solidFill>
                  <a:srgbClr val="113C61"/>
                </a:solidFill>
                <a:latin typeface="Arial"/>
                <a:cs typeface="Arial"/>
              </a:rPr>
              <a:t>БЕСЕДЫ»</a:t>
            </a:r>
            <a:r>
              <a:rPr sz="2800" b="1" spc="-13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113C61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 marR="1651000">
              <a:lnSpc>
                <a:spcPct val="116100"/>
              </a:lnSpc>
            </a:pPr>
            <a:r>
              <a:rPr sz="2800" b="1" spc="-65" dirty="0">
                <a:solidFill>
                  <a:srgbClr val="113C61"/>
                </a:solidFill>
                <a:latin typeface="Arial"/>
                <a:cs typeface="Arial"/>
              </a:rPr>
              <a:t>ВЫСТРАИВАНИЕ </a:t>
            </a:r>
            <a:r>
              <a:rPr sz="2800" b="1" spc="-70" dirty="0">
                <a:solidFill>
                  <a:srgbClr val="113C61"/>
                </a:solidFill>
                <a:latin typeface="Arial"/>
                <a:cs typeface="Arial"/>
              </a:rPr>
              <a:t>КАРТЫ </a:t>
            </a:r>
            <a:r>
              <a:rPr sz="2800" b="1" spc="40" dirty="0">
                <a:solidFill>
                  <a:srgbClr val="113C61"/>
                </a:solidFill>
                <a:latin typeface="Arial"/>
                <a:cs typeface="Arial"/>
              </a:rPr>
              <a:t>ЛИЧНОСТНОГО </a:t>
            </a:r>
            <a:r>
              <a:rPr sz="2800" b="1" dirty="0">
                <a:solidFill>
                  <a:srgbClr val="113C61"/>
                </a:solidFill>
                <a:latin typeface="Arial"/>
                <a:cs typeface="Arial"/>
              </a:rPr>
              <a:t>РАЗВИТИЯ  </a:t>
            </a:r>
            <a:r>
              <a:rPr sz="2800" b="1" spc="-40" dirty="0">
                <a:solidFill>
                  <a:srgbClr val="113C61"/>
                </a:solidFill>
                <a:latin typeface="Arial"/>
                <a:cs typeface="Arial"/>
              </a:rPr>
              <a:t>РЕБЕНКОМ </a:t>
            </a:r>
            <a:r>
              <a:rPr sz="2800" b="1" spc="-240" dirty="0">
                <a:solidFill>
                  <a:srgbClr val="113C61"/>
                </a:solidFill>
                <a:latin typeface="Arial"/>
                <a:cs typeface="Arial"/>
              </a:rPr>
              <a:t>С </a:t>
            </a:r>
            <a:r>
              <a:rPr sz="2800" b="1" spc="85" dirty="0">
                <a:solidFill>
                  <a:srgbClr val="113C61"/>
                </a:solidFill>
                <a:latin typeface="Arial"/>
                <a:cs typeface="Arial"/>
              </a:rPr>
              <a:t>ПОМОЩЬЮ</a:t>
            </a:r>
            <a:r>
              <a:rPr sz="2800" b="1" spc="-43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113C61"/>
                </a:solidFill>
                <a:latin typeface="Arial"/>
                <a:cs typeface="Arial"/>
              </a:rPr>
              <a:t>РОДИТЕЛЕЙ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800" b="1" spc="290" dirty="0">
                <a:solidFill>
                  <a:srgbClr val="113C61"/>
                </a:solidFill>
                <a:latin typeface="Arial"/>
                <a:cs typeface="Arial"/>
              </a:rPr>
              <a:t>И </a:t>
            </a:r>
            <a:r>
              <a:rPr sz="2800" b="1" spc="80" dirty="0">
                <a:solidFill>
                  <a:srgbClr val="113C61"/>
                </a:solidFill>
                <a:latin typeface="Arial"/>
                <a:cs typeface="Arial"/>
              </a:rPr>
              <a:t>ПРИ </a:t>
            </a:r>
            <a:r>
              <a:rPr sz="2800" b="1" spc="-85" dirty="0">
                <a:solidFill>
                  <a:srgbClr val="113C61"/>
                </a:solidFill>
                <a:latin typeface="Arial"/>
                <a:cs typeface="Arial"/>
              </a:rPr>
              <a:t>НАСТАВНИЧЕСТВЕ</a:t>
            </a:r>
            <a:r>
              <a:rPr sz="2800" b="1" spc="-54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113C61"/>
                </a:solidFill>
                <a:latin typeface="Arial"/>
                <a:cs typeface="Arial"/>
              </a:rPr>
              <a:t>ПЕДАГОГА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315" dirty="0">
                <a:solidFill>
                  <a:srgbClr val="113C61"/>
                </a:solidFill>
                <a:latin typeface="Arial Black"/>
                <a:cs typeface="Arial Black"/>
              </a:rPr>
              <a:t>ВСТРЕЧИ </a:t>
            </a:r>
            <a:r>
              <a:rPr sz="2400" spc="-30" dirty="0">
                <a:solidFill>
                  <a:srgbClr val="113C61"/>
                </a:solidFill>
                <a:latin typeface="Arial Black"/>
                <a:cs typeface="Arial Black"/>
              </a:rPr>
              <a:t>- </a:t>
            </a:r>
            <a:r>
              <a:rPr sz="2400" spc="-229" dirty="0">
                <a:solidFill>
                  <a:srgbClr val="113C61"/>
                </a:solidFill>
                <a:latin typeface="Arial Black"/>
                <a:cs typeface="Arial Black"/>
              </a:rPr>
              <a:t>2 </a:t>
            </a:r>
            <a:r>
              <a:rPr sz="2400" spc="-315" dirty="0">
                <a:solidFill>
                  <a:srgbClr val="113C61"/>
                </a:solidFill>
                <a:latin typeface="Arial Black"/>
                <a:cs typeface="Arial Black"/>
              </a:rPr>
              <a:t>РАЗА В</a:t>
            </a:r>
            <a:r>
              <a:rPr sz="2400" spc="-15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113C61"/>
                </a:solidFill>
                <a:latin typeface="Arial Black"/>
                <a:cs typeface="Arial Black"/>
              </a:rPr>
              <a:t>ГОД,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280" dirty="0">
                <a:solidFill>
                  <a:srgbClr val="113C61"/>
                </a:solidFill>
                <a:latin typeface="Arial Black"/>
                <a:cs typeface="Arial Black"/>
              </a:rPr>
              <a:t>КОРРЕКТИРОВКА </a:t>
            </a:r>
            <a:r>
              <a:rPr sz="2400" spc="-254" dirty="0">
                <a:solidFill>
                  <a:srgbClr val="113C61"/>
                </a:solidFill>
                <a:latin typeface="Arial Black"/>
                <a:cs typeface="Arial Black"/>
              </a:rPr>
              <a:t>ПЛАНОВ </a:t>
            </a:r>
            <a:r>
              <a:rPr sz="2400" spc="-170" dirty="0">
                <a:solidFill>
                  <a:srgbClr val="113C61"/>
                </a:solidFill>
                <a:latin typeface="Arial Black"/>
                <a:cs typeface="Arial Black"/>
              </a:rPr>
              <a:t>И </a:t>
            </a:r>
            <a:r>
              <a:rPr sz="2400" spc="-265" dirty="0">
                <a:solidFill>
                  <a:srgbClr val="113C61"/>
                </a:solidFill>
                <a:latin typeface="Arial Black"/>
                <a:cs typeface="Arial Black"/>
              </a:rPr>
              <a:t>ФИКСИРОВАНИЕ</a:t>
            </a:r>
            <a:r>
              <a:rPr sz="2400" spc="-15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2400" spc="-290" dirty="0">
                <a:solidFill>
                  <a:srgbClr val="113C61"/>
                </a:solidFill>
                <a:latin typeface="Arial Black"/>
                <a:cs typeface="Arial Black"/>
              </a:rPr>
              <a:t>ДОСТИЖЕНИЙ.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14599"/>
              </a:lnSpc>
            </a:pPr>
            <a:r>
              <a:rPr sz="2400" spc="-305" dirty="0">
                <a:solidFill>
                  <a:srgbClr val="113C61"/>
                </a:solidFill>
                <a:latin typeface="Arial Black"/>
                <a:cs typeface="Arial Black"/>
              </a:rPr>
              <a:t>РЕБЕНОК </a:t>
            </a:r>
            <a:r>
              <a:rPr sz="2400" spc="-300" dirty="0">
                <a:solidFill>
                  <a:srgbClr val="113C61"/>
                </a:solidFill>
                <a:latin typeface="Arial Black"/>
                <a:cs typeface="Arial Black"/>
              </a:rPr>
              <a:t>ЧЕТКО </a:t>
            </a:r>
            <a:r>
              <a:rPr sz="2400" spc="-290" dirty="0">
                <a:solidFill>
                  <a:srgbClr val="113C61"/>
                </a:solidFill>
                <a:latin typeface="Arial Black"/>
                <a:cs typeface="Arial Black"/>
              </a:rPr>
              <a:t>ВИДИТ </a:t>
            </a:r>
            <a:r>
              <a:rPr sz="2400" spc="-280" dirty="0">
                <a:solidFill>
                  <a:srgbClr val="113C61"/>
                </a:solidFill>
                <a:latin typeface="Arial Black"/>
                <a:cs typeface="Arial Black"/>
              </a:rPr>
              <a:t>ЦЕЛИ </a:t>
            </a:r>
            <a:r>
              <a:rPr sz="2400" spc="-170" dirty="0">
                <a:solidFill>
                  <a:srgbClr val="113C61"/>
                </a:solidFill>
                <a:latin typeface="Arial Black"/>
                <a:cs typeface="Arial Black"/>
              </a:rPr>
              <a:t>И </a:t>
            </a:r>
            <a:r>
              <a:rPr sz="2400" spc="-254" dirty="0">
                <a:solidFill>
                  <a:srgbClr val="113C61"/>
                </a:solidFill>
                <a:latin typeface="Arial Black"/>
                <a:cs typeface="Arial Black"/>
              </a:rPr>
              <a:t>ВОЗМОЖНОСТИ </a:t>
            </a:r>
            <a:r>
              <a:rPr sz="2400" spc="-280" dirty="0">
                <a:solidFill>
                  <a:srgbClr val="113C61"/>
                </a:solidFill>
                <a:latin typeface="Arial Black"/>
                <a:cs typeface="Arial Black"/>
              </a:rPr>
              <a:t>СВОЕГО </a:t>
            </a:r>
            <a:r>
              <a:rPr sz="2400" spc="-240" dirty="0">
                <a:solidFill>
                  <a:srgbClr val="113C61"/>
                </a:solidFill>
                <a:latin typeface="Arial Black"/>
                <a:cs typeface="Arial Black"/>
              </a:rPr>
              <a:t>ЛИЧНОСТНОГО  </a:t>
            </a:r>
            <a:r>
              <a:rPr sz="2400" spc="-305" dirty="0">
                <a:solidFill>
                  <a:srgbClr val="113C61"/>
                </a:solidFill>
                <a:latin typeface="Arial Black"/>
                <a:cs typeface="Arial Black"/>
              </a:rPr>
              <a:t>РОСТА </a:t>
            </a:r>
            <a:r>
              <a:rPr sz="2400" spc="-170" dirty="0">
                <a:solidFill>
                  <a:srgbClr val="113C61"/>
                </a:solidFill>
                <a:latin typeface="Arial Black"/>
                <a:cs typeface="Arial Black"/>
              </a:rPr>
              <a:t>И </a:t>
            </a:r>
            <a:r>
              <a:rPr sz="2400" spc="-295" dirty="0">
                <a:solidFill>
                  <a:srgbClr val="113C61"/>
                </a:solidFill>
                <a:latin typeface="Arial Black"/>
                <a:cs typeface="Arial Black"/>
              </a:rPr>
              <a:t>НАПРАВЛЕНИЕ</a:t>
            </a:r>
            <a:r>
              <a:rPr sz="2400" spc="-70" dirty="0">
                <a:solidFill>
                  <a:srgbClr val="113C61"/>
                </a:solidFill>
                <a:latin typeface="Arial Black"/>
                <a:cs typeface="Arial Black"/>
              </a:rPr>
              <a:t> </a:t>
            </a:r>
            <a:r>
              <a:rPr sz="2400" spc="-325" dirty="0">
                <a:solidFill>
                  <a:srgbClr val="113C61"/>
                </a:solidFill>
                <a:latin typeface="Arial Black"/>
                <a:cs typeface="Arial Black"/>
              </a:rPr>
              <a:t>ДВИЖЕНИЯ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7949" y="810971"/>
            <a:ext cx="11544935" cy="15989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6150"/>
              </a:lnSpc>
              <a:spcBef>
                <a:spcPts val="380"/>
              </a:spcBef>
            </a:pPr>
            <a:r>
              <a:rPr sz="5200" b="0" spc="-555" dirty="0">
                <a:latin typeface="Arial Black"/>
                <a:cs typeface="Arial Black"/>
              </a:rPr>
              <a:t>МОТИВАЦИЯ </a:t>
            </a:r>
            <a:r>
              <a:rPr sz="5200" b="0" spc="-760" dirty="0">
                <a:latin typeface="Arial Black"/>
                <a:cs typeface="Arial Black"/>
              </a:rPr>
              <a:t>ДЕТЕЙ </a:t>
            </a:r>
            <a:r>
              <a:rPr sz="5200" b="0" spc="-615" dirty="0">
                <a:latin typeface="Arial Black"/>
                <a:cs typeface="Arial Black"/>
              </a:rPr>
              <a:t>К </a:t>
            </a:r>
            <a:r>
              <a:rPr sz="5200" b="0" spc="-530" dirty="0">
                <a:latin typeface="Arial Black"/>
                <a:cs typeface="Arial Black"/>
              </a:rPr>
              <a:t>ОБУЧЕНИЮ,  </a:t>
            </a:r>
            <a:r>
              <a:rPr sz="5200" b="0" spc="-590" dirty="0">
                <a:latin typeface="Arial Black"/>
                <a:cs typeface="Arial Black"/>
              </a:rPr>
              <a:t>РАЗВИТИЮ, </a:t>
            </a:r>
            <a:r>
              <a:rPr sz="5200" b="0" spc="-475" dirty="0">
                <a:latin typeface="Arial Black"/>
                <a:cs typeface="Arial Black"/>
              </a:rPr>
              <a:t>ЛИЧНОСТНОМУ</a:t>
            </a:r>
            <a:r>
              <a:rPr sz="5200" b="0" spc="-195" dirty="0">
                <a:latin typeface="Arial Black"/>
                <a:cs typeface="Arial Black"/>
              </a:rPr>
              <a:t> </a:t>
            </a:r>
            <a:r>
              <a:rPr sz="5200" b="0" spc="-570" dirty="0">
                <a:latin typeface="Arial Black"/>
                <a:cs typeface="Arial Black"/>
              </a:rPr>
              <a:t>РОСТУ</a:t>
            </a:r>
            <a:endParaRPr sz="5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19879">
              <a:lnSpc>
                <a:spcPct val="100000"/>
              </a:lnSpc>
              <a:spcBef>
                <a:spcPts val="125"/>
              </a:spcBef>
              <a:tabLst>
                <a:tab pos="4667250" algn="l"/>
                <a:tab pos="10429240" algn="l"/>
                <a:tab pos="15302865" algn="l"/>
              </a:tabLst>
            </a:pPr>
            <a:r>
              <a:rPr spc="75" dirty="0"/>
              <a:t>9	</a:t>
            </a:r>
            <a:r>
              <a:rPr spc="35" dirty="0"/>
              <a:t>С</a:t>
            </a:r>
            <a:r>
              <a:rPr spc="260" dirty="0"/>
              <a:t>Т</a:t>
            </a:r>
            <a:r>
              <a:rPr spc="229" dirty="0"/>
              <a:t>Р</a:t>
            </a:r>
            <a:r>
              <a:rPr spc="260" dirty="0"/>
              <a:t>АТ</a:t>
            </a:r>
            <a:r>
              <a:rPr spc="-60" dirty="0"/>
              <a:t>Е</a:t>
            </a:r>
            <a:r>
              <a:rPr spc="370" dirty="0"/>
              <a:t>Г</a:t>
            </a:r>
            <a:r>
              <a:rPr spc="844" dirty="0"/>
              <a:t>И</a:t>
            </a:r>
            <a:r>
              <a:rPr spc="505" dirty="0"/>
              <a:t>Ч</a:t>
            </a:r>
            <a:r>
              <a:rPr spc="-60" dirty="0"/>
              <a:t>Е</a:t>
            </a:r>
            <a:r>
              <a:rPr spc="35" dirty="0"/>
              <a:t>С</a:t>
            </a:r>
            <a:r>
              <a:rPr spc="660" dirty="0"/>
              <a:t>К</a:t>
            </a:r>
            <a:r>
              <a:rPr spc="475" dirty="0"/>
              <a:t>О</a:t>
            </a:r>
            <a:r>
              <a:rPr spc="-440" dirty="0"/>
              <a:t>Е</a:t>
            </a:r>
            <a:r>
              <a:rPr dirty="0"/>
              <a:t>	</a:t>
            </a:r>
            <a:r>
              <a:rPr spc="580" dirty="0"/>
              <a:t>Н</a:t>
            </a:r>
            <a:r>
              <a:rPr spc="260" dirty="0"/>
              <a:t>А</a:t>
            </a:r>
            <a:r>
              <a:rPr spc="509" dirty="0"/>
              <a:t>П</a:t>
            </a:r>
            <a:r>
              <a:rPr spc="229" dirty="0"/>
              <a:t>Р</a:t>
            </a:r>
            <a:r>
              <a:rPr spc="260" dirty="0"/>
              <a:t>А</a:t>
            </a:r>
            <a:r>
              <a:rPr spc="180" dirty="0"/>
              <a:t>В</a:t>
            </a:r>
            <a:r>
              <a:rPr spc="585" dirty="0"/>
              <a:t>Л</a:t>
            </a:r>
            <a:r>
              <a:rPr spc="-60" dirty="0"/>
              <a:t>Е</a:t>
            </a:r>
            <a:r>
              <a:rPr spc="580" dirty="0"/>
              <a:t>Н</a:t>
            </a:r>
            <a:r>
              <a:rPr spc="844" dirty="0"/>
              <a:t>И</a:t>
            </a:r>
            <a:r>
              <a:rPr spc="-440" dirty="0"/>
              <a:t>Е</a:t>
            </a:r>
            <a:r>
              <a:rPr dirty="0"/>
              <a:t>	</a:t>
            </a:r>
            <a:r>
              <a:rPr spc="-4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4927" y="3949312"/>
            <a:ext cx="13490575" cy="413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6215" algn="ctr">
              <a:lnSpc>
                <a:spcPct val="112300"/>
              </a:lnSpc>
              <a:spcBef>
                <a:spcPts val="100"/>
              </a:spcBef>
              <a:tabLst>
                <a:tab pos="1139825" algn="l"/>
                <a:tab pos="8257540" algn="l"/>
                <a:tab pos="8493760" algn="l"/>
                <a:tab pos="9049385" algn="l"/>
                <a:tab pos="12402185" algn="l"/>
              </a:tabLst>
            </a:pPr>
            <a:r>
              <a:rPr sz="8000" b="1" spc="695" dirty="0">
                <a:solidFill>
                  <a:srgbClr val="113C61"/>
                </a:solidFill>
                <a:latin typeface="Arial"/>
                <a:cs typeface="Arial"/>
              </a:rPr>
              <a:t>ПОДГОТОВКА	</a:t>
            </a:r>
            <a:r>
              <a:rPr sz="8000" b="1" spc="425" dirty="0">
                <a:solidFill>
                  <a:srgbClr val="113C61"/>
                </a:solidFill>
                <a:latin typeface="Arial"/>
                <a:cs typeface="Arial"/>
              </a:rPr>
              <a:t>ДЕТЕЙ	</a:t>
            </a:r>
            <a:r>
              <a:rPr sz="8000" b="1" spc="490" dirty="0">
                <a:solidFill>
                  <a:srgbClr val="113C61"/>
                </a:solidFill>
                <a:latin typeface="Arial"/>
                <a:cs typeface="Arial"/>
              </a:rPr>
              <a:t>К  </a:t>
            </a:r>
            <a:r>
              <a:rPr sz="8000" b="1" spc="1200" dirty="0">
                <a:solidFill>
                  <a:srgbClr val="113C61"/>
                </a:solidFill>
                <a:latin typeface="Arial"/>
                <a:cs typeface="Arial"/>
              </a:rPr>
              <a:t>К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1585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8000" b="1" spc="760" dirty="0">
                <a:solidFill>
                  <a:srgbClr val="113C61"/>
                </a:solidFill>
                <a:latin typeface="Arial"/>
                <a:cs typeface="Arial"/>
              </a:rPr>
              <a:t>Ф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39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105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835" dirty="0">
                <a:solidFill>
                  <a:srgbClr val="113C61"/>
                </a:solidFill>
                <a:latin typeface="Arial"/>
                <a:cs typeface="Arial"/>
              </a:rPr>
              <a:t>Й</a:t>
            </a:r>
            <a:r>
              <a:rPr sz="800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8000" b="1" spc="1019" dirty="0">
                <a:solidFill>
                  <a:srgbClr val="113C61"/>
                </a:solidFill>
                <a:latin typeface="Arial"/>
                <a:cs typeface="Arial"/>
              </a:rPr>
              <a:t>Ж</a:t>
            </a:r>
            <a:r>
              <a:rPr sz="8000" b="1" spc="154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000" b="1" spc="880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8000" b="1" spc="1050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8000" b="1" spc="490" dirty="0">
                <a:solidFill>
                  <a:srgbClr val="113C61"/>
                </a:solidFill>
                <a:latin typeface="Arial"/>
                <a:cs typeface="Arial"/>
              </a:rPr>
              <a:t>И  </a:t>
            </a:r>
            <a:r>
              <a:rPr sz="8000" b="1" spc="-405" dirty="0">
                <a:solidFill>
                  <a:srgbClr val="113C61"/>
                </a:solidFill>
                <a:latin typeface="Arial"/>
                <a:cs typeface="Arial"/>
              </a:rPr>
              <a:t>В	</a:t>
            </a:r>
            <a:r>
              <a:rPr sz="8000" b="1" spc="830" dirty="0">
                <a:solidFill>
                  <a:srgbClr val="113C61"/>
                </a:solidFill>
                <a:latin typeface="Arial"/>
                <a:cs typeface="Arial"/>
              </a:rPr>
              <a:t>ЦИФРОВОЙ		</a:t>
            </a:r>
            <a:r>
              <a:rPr sz="8000" b="1" spc="390" dirty="0">
                <a:solidFill>
                  <a:srgbClr val="113C61"/>
                </a:solidFill>
                <a:latin typeface="Arial"/>
                <a:cs typeface="Arial"/>
              </a:rPr>
              <a:t>ЭПОХЕ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53732"/>
            <a:ext cx="11801475" cy="6419850"/>
          </a:xfrm>
          <a:custGeom>
            <a:avLst/>
            <a:gdLst/>
            <a:ahLst/>
            <a:cxnLst/>
            <a:rect l="l" t="t" r="r" b="b"/>
            <a:pathLst>
              <a:path w="11801475" h="6419850">
                <a:moveTo>
                  <a:pt x="0" y="0"/>
                </a:moveTo>
                <a:lnTo>
                  <a:pt x="11801474" y="0"/>
                </a:lnTo>
                <a:lnTo>
                  <a:pt x="11801474" y="6419849"/>
                </a:lnTo>
                <a:lnTo>
                  <a:pt x="0" y="64198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8693695"/>
            <a:ext cx="466725" cy="762000"/>
          </a:xfrm>
          <a:custGeom>
            <a:avLst/>
            <a:gdLst/>
            <a:ahLst/>
            <a:cxnLst/>
            <a:rect l="l" t="t" r="r" b="b"/>
            <a:pathLst>
              <a:path w="466725" h="762000">
                <a:moveTo>
                  <a:pt x="0" y="761436"/>
                </a:moveTo>
                <a:lnTo>
                  <a:pt x="0" y="0"/>
                </a:lnTo>
                <a:lnTo>
                  <a:pt x="466724" y="380719"/>
                </a:lnTo>
                <a:lnTo>
                  <a:pt x="0" y="761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1552" y="2200321"/>
            <a:ext cx="9441180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45" dirty="0">
                <a:solidFill>
                  <a:srgbClr val="AE8340"/>
                </a:solidFill>
              </a:rPr>
              <a:t>УСКОРЕННОЕ </a:t>
            </a:r>
            <a:r>
              <a:rPr sz="3200" spc="-15" dirty="0">
                <a:solidFill>
                  <a:srgbClr val="AE8340"/>
                </a:solidFill>
              </a:rPr>
              <a:t>РАЗВИТИЕ, </a:t>
            </a:r>
            <a:r>
              <a:rPr sz="3200" spc="-20" dirty="0">
                <a:solidFill>
                  <a:srgbClr val="AE8340"/>
                </a:solidFill>
              </a:rPr>
              <a:t>БОЛЬШИЕ </a:t>
            </a:r>
            <a:r>
              <a:rPr sz="3200" spc="-155" dirty="0">
                <a:solidFill>
                  <a:srgbClr val="AE8340"/>
                </a:solidFill>
              </a:rPr>
              <a:t>ОБЪЕМЫ  </a:t>
            </a:r>
            <a:r>
              <a:rPr sz="3200" spc="135" dirty="0">
                <a:solidFill>
                  <a:srgbClr val="AE8340"/>
                </a:solidFill>
              </a:rPr>
              <a:t>ИНФОРМАЦИИ, </a:t>
            </a:r>
            <a:r>
              <a:rPr sz="3200" spc="-190" dirty="0">
                <a:solidFill>
                  <a:srgbClr val="AE8340"/>
                </a:solidFill>
              </a:rPr>
              <a:t>БЫСТРАЯ </a:t>
            </a:r>
            <a:r>
              <a:rPr sz="3200" spc="-50" dirty="0">
                <a:solidFill>
                  <a:srgbClr val="AE8340"/>
                </a:solidFill>
              </a:rPr>
              <a:t>СМЕНА  </a:t>
            </a:r>
            <a:r>
              <a:rPr sz="3200" spc="50" dirty="0">
                <a:solidFill>
                  <a:srgbClr val="AE8340"/>
                </a:solidFill>
              </a:rPr>
              <a:t>ТЕХНОЛОГИЙ, </a:t>
            </a:r>
            <a:r>
              <a:rPr sz="3200" spc="330" dirty="0">
                <a:solidFill>
                  <a:srgbClr val="AE8340"/>
                </a:solidFill>
              </a:rPr>
              <a:t>И </a:t>
            </a:r>
            <a:r>
              <a:rPr sz="3200" spc="-190" dirty="0">
                <a:solidFill>
                  <a:srgbClr val="AE8340"/>
                </a:solidFill>
              </a:rPr>
              <a:t>БЫСТРОЕ </a:t>
            </a:r>
            <a:r>
              <a:rPr sz="3200" spc="-95" dirty="0">
                <a:solidFill>
                  <a:srgbClr val="AE8340"/>
                </a:solidFill>
              </a:rPr>
              <a:t>УСТАРЕВАНИЕ  </a:t>
            </a:r>
            <a:r>
              <a:rPr sz="3200" spc="145" dirty="0">
                <a:solidFill>
                  <a:srgbClr val="AE8340"/>
                </a:solidFill>
              </a:rPr>
              <a:t>ЗНАНИЙ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736813" y="4860120"/>
            <a:ext cx="8995410" cy="3275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sz="3200" b="1" spc="35" dirty="0">
                <a:solidFill>
                  <a:srgbClr val="113C61"/>
                </a:solidFill>
                <a:latin typeface="Arial"/>
                <a:cs typeface="Arial"/>
              </a:rPr>
              <a:t>НАША </a:t>
            </a:r>
            <a:r>
              <a:rPr sz="3200" b="1" spc="-5" dirty="0">
                <a:solidFill>
                  <a:srgbClr val="113C61"/>
                </a:solidFill>
                <a:latin typeface="Arial"/>
                <a:cs typeface="Arial"/>
              </a:rPr>
              <a:t>ЗАДАЧА </a:t>
            </a:r>
            <a:r>
              <a:rPr sz="3200" b="1" spc="-40" dirty="0">
                <a:solidFill>
                  <a:srgbClr val="113C61"/>
                </a:solidFill>
                <a:latin typeface="Arial"/>
                <a:cs typeface="Arial"/>
              </a:rPr>
              <a:t>- </a:t>
            </a:r>
            <a:r>
              <a:rPr sz="3200" b="1" spc="10" dirty="0">
                <a:solidFill>
                  <a:srgbClr val="113C61"/>
                </a:solidFill>
                <a:latin typeface="Arial"/>
                <a:cs typeface="Arial"/>
              </a:rPr>
              <a:t>ПРИВИТЬ </a:t>
            </a:r>
            <a:r>
              <a:rPr sz="3200" b="1" spc="-25" dirty="0">
                <a:solidFill>
                  <a:srgbClr val="113C61"/>
                </a:solidFill>
                <a:latin typeface="Arial"/>
                <a:cs typeface="Arial"/>
              </a:rPr>
              <a:t>ДЕТЯМ  </a:t>
            </a:r>
            <a:r>
              <a:rPr sz="3200" b="1" spc="-110" dirty="0">
                <a:solidFill>
                  <a:srgbClr val="113C61"/>
                </a:solidFill>
                <a:latin typeface="Arial"/>
                <a:cs typeface="Arial"/>
              </a:rPr>
              <a:t>ПОТРЕБНОСТЬ </a:t>
            </a:r>
            <a:r>
              <a:rPr sz="3200" b="1" spc="-165" dirty="0">
                <a:solidFill>
                  <a:srgbClr val="113C61"/>
                </a:solidFill>
                <a:latin typeface="Arial"/>
                <a:cs typeface="Arial"/>
              </a:rPr>
              <a:t>В </a:t>
            </a:r>
            <a:r>
              <a:rPr sz="3200" b="1" spc="25" dirty="0">
                <a:solidFill>
                  <a:srgbClr val="113C61"/>
                </a:solidFill>
                <a:latin typeface="Arial"/>
                <a:cs typeface="Arial"/>
              </a:rPr>
              <a:t>ПОСТОЯННОМ</a:t>
            </a:r>
            <a:r>
              <a:rPr sz="3200" b="1" spc="9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113C61"/>
                </a:solidFill>
                <a:latin typeface="Arial"/>
                <a:cs typeface="Arial"/>
              </a:rPr>
              <a:t>ОБУЧЕНИИ</a:t>
            </a:r>
            <a:endParaRPr sz="3200">
              <a:latin typeface="Arial"/>
              <a:cs typeface="Arial"/>
            </a:endParaRPr>
          </a:p>
          <a:p>
            <a:pPr marL="167005" marR="1330960">
              <a:lnSpc>
                <a:spcPct val="115199"/>
              </a:lnSpc>
              <a:spcBef>
                <a:spcPts val="3500"/>
              </a:spcBef>
              <a:tabLst>
                <a:tab pos="4122420" algn="l"/>
              </a:tabLst>
            </a:pPr>
            <a:r>
              <a:rPr sz="3200" b="1" spc="55" dirty="0">
                <a:solidFill>
                  <a:srgbClr val="113C61"/>
                </a:solidFill>
                <a:latin typeface="Arial"/>
                <a:cs typeface="Arial"/>
              </a:rPr>
              <a:t>МЫ </a:t>
            </a:r>
            <a:r>
              <a:rPr sz="3200" b="1" spc="60" dirty="0">
                <a:solidFill>
                  <a:srgbClr val="113C61"/>
                </a:solidFill>
                <a:latin typeface="Arial"/>
                <a:cs typeface="Arial"/>
              </a:rPr>
              <a:t>ДОЛЖНЫ </a:t>
            </a:r>
            <a:r>
              <a:rPr sz="3200" b="1" spc="-80" dirty="0">
                <a:solidFill>
                  <a:srgbClr val="113C61"/>
                </a:solidFill>
                <a:latin typeface="Arial"/>
                <a:cs typeface="Arial"/>
              </a:rPr>
              <a:t>ДАТЬ</a:t>
            </a:r>
            <a:r>
              <a:rPr sz="3200" b="1" spc="-36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13C61"/>
                </a:solidFill>
                <a:latin typeface="Arial"/>
                <a:cs typeface="Arial"/>
              </a:rPr>
              <a:t>ВОЗМОЖНОСТЬ  </a:t>
            </a:r>
            <a:r>
              <a:rPr sz="3200" b="1" spc="-25" dirty="0">
                <a:solidFill>
                  <a:srgbClr val="113C61"/>
                </a:solidFill>
                <a:latin typeface="Arial"/>
                <a:cs typeface="Arial"/>
              </a:rPr>
              <a:t>ДЕТЯМ</a:t>
            </a:r>
            <a:r>
              <a:rPr sz="3200" b="1" spc="-6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113C61"/>
                </a:solidFill>
                <a:latin typeface="Arial"/>
                <a:cs typeface="Arial"/>
              </a:rPr>
              <a:t>ОВЛАДЕТЬ	</a:t>
            </a:r>
            <a:r>
              <a:rPr sz="3200" b="1" spc="175" dirty="0">
                <a:solidFill>
                  <a:srgbClr val="113C61"/>
                </a:solidFill>
                <a:latin typeface="Arial"/>
                <a:cs typeface="Arial"/>
              </a:rPr>
              <a:t>ГИБКИМИ  </a:t>
            </a:r>
            <a:r>
              <a:rPr sz="3200" b="1" spc="45" dirty="0">
                <a:solidFill>
                  <a:srgbClr val="113C61"/>
                </a:solidFill>
                <a:latin typeface="Arial"/>
                <a:cs typeface="Arial"/>
              </a:rPr>
              <a:t>НАВЫКАМИ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84898" y="8871822"/>
            <a:ext cx="7587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0" dirty="0">
                <a:solidFill>
                  <a:srgbClr val="FFFFFF"/>
                </a:solidFill>
                <a:latin typeface="Arial Black"/>
                <a:cs typeface="Arial Black"/>
              </a:rPr>
              <a:t>ЦИФРОВАЯ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ГРАМОТНОСТЬ </a:t>
            </a:r>
            <a:r>
              <a:rPr sz="2400" spc="-170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2400" spc="-280" dirty="0">
                <a:solidFill>
                  <a:srgbClr val="FFFFFF"/>
                </a:solidFill>
                <a:latin typeface="Arial Black"/>
                <a:cs typeface="Arial Black"/>
              </a:rPr>
              <a:t>ЦИФРОВАЯ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Arial Black"/>
                <a:cs typeface="Arial Black"/>
              </a:rPr>
              <a:t>ГИГИЕНА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330" y="3004506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80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80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80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330" y="4956678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80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80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80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330" y="6847385"/>
            <a:ext cx="1427480" cy="762000"/>
          </a:xfrm>
          <a:custGeom>
            <a:avLst/>
            <a:gdLst/>
            <a:ahLst/>
            <a:cxnLst/>
            <a:rect l="l" t="t" r="r" b="b"/>
            <a:pathLst>
              <a:path w="1427480" h="762000">
                <a:moveTo>
                  <a:pt x="0" y="761999"/>
                </a:moveTo>
                <a:lnTo>
                  <a:pt x="0" y="570912"/>
                </a:lnTo>
                <a:lnTo>
                  <a:pt x="245588" y="381391"/>
                </a:lnTo>
                <a:lnTo>
                  <a:pt x="0" y="191087"/>
                </a:lnTo>
                <a:lnTo>
                  <a:pt x="0" y="0"/>
                </a:lnTo>
                <a:lnTo>
                  <a:pt x="491959" y="380608"/>
                </a:lnTo>
                <a:lnTo>
                  <a:pt x="0" y="761999"/>
                </a:lnTo>
                <a:close/>
              </a:path>
              <a:path w="1427480" h="762000">
                <a:moveTo>
                  <a:pt x="467713" y="761999"/>
                </a:moveTo>
                <a:lnTo>
                  <a:pt x="467713" y="570912"/>
                </a:lnTo>
                <a:lnTo>
                  <a:pt x="713301" y="381391"/>
                </a:lnTo>
                <a:lnTo>
                  <a:pt x="467713" y="191087"/>
                </a:lnTo>
                <a:lnTo>
                  <a:pt x="467713" y="0"/>
                </a:lnTo>
                <a:lnTo>
                  <a:pt x="959672" y="380608"/>
                </a:lnTo>
                <a:lnTo>
                  <a:pt x="467713" y="761999"/>
                </a:lnTo>
                <a:close/>
              </a:path>
              <a:path w="1427480" h="762000">
                <a:moveTo>
                  <a:pt x="935426" y="761999"/>
                </a:moveTo>
                <a:lnTo>
                  <a:pt x="935426" y="570912"/>
                </a:lnTo>
                <a:lnTo>
                  <a:pt x="1181015" y="381391"/>
                </a:lnTo>
                <a:lnTo>
                  <a:pt x="935426" y="191087"/>
                </a:lnTo>
                <a:lnTo>
                  <a:pt x="935426" y="0"/>
                </a:lnTo>
                <a:lnTo>
                  <a:pt x="1427385" y="380608"/>
                </a:lnTo>
                <a:lnTo>
                  <a:pt x="935426" y="761999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9070" y="447113"/>
            <a:ext cx="11742420" cy="677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18844" algn="l"/>
                <a:tab pos="6680200" algn="l"/>
                <a:tab pos="11554460" algn="l"/>
              </a:tabLst>
            </a:pPr>
            <a:r>
              <a:rPr sz="4250" spc="455" dirty="0"/>
              <a:t>1</a:t>
            </a:r>
            <a:r>
              <a:rPr sz="4250" spc="75" dirty="0"/>
              <a:t>0</a:t>
            </a:r>
            <a:r>
              <a:rPr sz="4250" dirty="0"/>
              <a:t>	</a:t>
            </a:r>
            <a:r>
              <a:rPr sz="4250" spc="35" dirty="0"/>
              <a:t>С</a:t>
            </a:r>
            <a:r>
              <a:rPr sz="4250" spc="260" dirty="0"/>
              <a:t>Т</a:t>
            </a:r>
            <a:r>
              <a:rPr sz="4250" spc="229" dirty="0"/>
              <a:t>Р</a:t>
            </a:r>
            <a:r>
              <a:rPr sz="4250" spc="260" dirty="0"/>
              <a:t>АТ</a:t>
            </a:r>
            <a:r>
              <a:rPr sz="4250" spc="-60" dirty="0"/>
              <a:t>Е</a:t>
            </a:r>
            <a:r>
              <a:rPr sz="4250" spc="370" dirty="0"/>
              <a:t>Г</a:t>
            </a:r>
            <a:r>
              <a:rPr sz="4250" spc="844" dirty="0"/>
              <a:t>И</a:t>
            </a:r>
            <a:r>
              <a:rPr sz="4250" spc="505" dirty="0"/>
              <a:t>Ч</a:t>
            </a:r>
            <a:r>
              <a:rPr sz="4250" spc="-60" dirty="0"/>
              <a:t>Е</a:t>
            </a:r>
            <a:r>
              <a:rPr sz="4250" spc="35" dirty="0"/>
              <a:t>С</a:t>
            </a:r>
            <a:r>
              <a:rPr sz="4250" spc="660" dirty="0"/>
              <a:t>К</a:t>
            </a:r>
            <a:r>
              <a:rPr sz="4250" spc="475" dirty="0"/>
              <a:t>О</a:t>
            </a:r>
            <a:r>
              <a:rPr sz="4250" spc="-440" dirty="0"/>
              <a:t>Е</a:t>
            </a:r>
            <a:r>
              <a:rPr sz="4250" dirty="0"/>
              <a:t>	</a:t>
            </a:r>
            <a:r>
              <a:rPr sz="4250" spc="580" dirty="0"/>
              <a:t>Н</a:t>
            </a:r>
            <a:r>
              <a:rPr sz="4250" spc="260" dirty="0"/>
              <a:t>А</a:t>
            </a:r>
            <a:r>
              <a:rPr sz="4250" spc="509" dirty="0"/>
              <a:t>П</a:t>
            </a:r>
            <a:r>
              <a:rPr sz="4250" spc="229" dirty="0"/>
              <a:t>Р</a:t>
            </a:r>
            <a:r>
              <a:rPr sz="4250" spc="260" dirty="0"/>
              <a:t>А</a:t>
            </a:r>
            <a:r>
              <a:rPr sz="4250" spc="180" dirty="0"/>
              <a:t>В</a:t>
            </a:r>
            <a:r>
              <a:rPr sz="4250" spc="585" dirty="0"/>
              <a:t>Л</a:t>
            </a:r>
            <a:r>
              <a:rPr sz="4250" spc="-60" dirty="0"/>
              <a:t>Е</a:t>
            </a:r>
            <a:r>
              <a:rPr sz="4250" spc="580" dirty="0"/>
              <a:t>Н</a:t>
            </a:r>
            <a:r>
              <a:rPr sz="4250" spc="844" dirty="0"/>
              <a:t>И</a:t>
            </a:r>
            <a:r>
              <a:rPr sz="4250" spc="-440" dirty="0"/>
              <a:t>Е</a:t>
            </a:r>
            <a:r>
              <a:rPr sz="4250" dirty="0"/>
              <a:t>	</a:t>
            </a:r>
            <a:r>
              <a:rPr sz="4250" spc="-40" dirty="0"/>
              <a:t>-</a:t>
            </a:r>
            <a:endParaRPr sz="4250"/>
          </a:p>
        </p:txBody>
      </p:sp>
      <p:sp>
        <p:nvSpPr>
          <p:cNvPr id="4" name="object 4"/>
          <p:cNvSpPr txBox="1"/>
          <p:nvPr/>
        </p:nvSpPr>
        <p:spPr>
          <a:xfrm>
            <a:off x="4888272" y="2370666"/>
            <a:ext cx="12782550" cy="687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6475" marR="2268855" indent="-635" algn="ctr">
              <a:lnSpc>
                <a:spcPct val="112300"/>
              </a:lnSpc>
              <a:spcBef>
                <a:spcPts val="100"/>
              </a:spcBef>
              <a:tabLst>
                <a:tab pos="9822180" algn="l"/>
              </a:tabLst>
            </a:pPr>
            <a:r>
              <a:rPr sz="8000" b="1" spc="675" dirty="0">
                <a:solidFill>
                  <a:srgbClr val="113C61"/>
                </a:solidFill>
                <a:latin typeface="Arial"/>
                <a:cs typeface="Arial"/>
              </a:rPr>
              <a:t>ВКЛЮЧЕНИЕ  </a:t>
            </a:r>
            <a:r>
              <a:rPr sz="8000" b="1" spc="39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1120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8000" b="1" spc="154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000" b="1" spc="45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8000" b="1" spc="-15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000" b="1" spc="1055" dirty="0">
                <a:solidFill>
                  <a:srgbClr val="113C61"/>
                </a:solidFill>
                <a:latin typeface="Arial"/>
                <a:cs typeface="Arial"/>
              </a:rPr>
              <a:t>Л</a:t>
            </a:r>
            <a:r>
              <a:rPr sz="8000" b="1" spc="-15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000" b="1" spc="835" dirty="0">
                <a:solidFill>
                  <a:srgbClr val="113C61"/>
                </a:solidFill>
                <a:latin typeface="Arial"/>
                <a:cs typeface="Arial"/>
              </a:rPr>
              <a:t>Й</a:t>
            </a:r>
            <a:r>
              <a:rPr sz="800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8000" b="1" spc="-40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endParaRPr sz="8000">
              <a:latin typeface="Arial"/>
              <a:cs typeface="Arial"/>
            </a:endParaRPr>
          </a:p>
          <a:p>
            <a:pPr marL="12700" marR="5080" algn="ctr">
              <a:lnSpc>
                <a:spcPct val="112300"/>
              </a:lnSpc>
              <a:spcBef>
                <a:spcPts val="5"/>
              </a:spcBef>
              <a:tabLst>
                <a:tab pos="5859145" algn="l"/>
              </a:tabLst>
            </a:pPr>
            <a:r>
              <a:rPr sz="8000" b="1" spc="919" dirty="0">
                <a:solidFill>
                  <a:srgbClr val="113C61"/>
                </a:solidFill>
                <a:latin typeface="Arial"/>
                <a:cs typeface="Arial"/>
              </a:rPr>
              <a:t>П</a:t>
            </a:r>
            <a:r>
              <a:rPr sz="8000" b="1" spc="39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111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8000" b="1" spc="-15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000" b="1" spc="30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8000" b="1" spc="-680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800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8000" b="1" spc="111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8000" b="1" spc="154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8000" b="1" spc="760" dirty="0">
                <a:solidFill>
                  <a:srgbClr val="113C61"/>
                </a:solidFill>
                <a:latin typeface="Arial"/>
                <a:cs typeface="Arial"/>
              </a:rPr>
              <a:t>Ф</a:t>
            </a:r>
            <a:r>
              <a:rPr sz="8000" b="1" spc="395" dirty="0">
                <a:solidFill>
                  <a:srgbClr val="113C61"/>
                </a:solidFill>
                <a:latin typeface="Arial"/>
                <a:cs typeface="Arial"/>
              </a:rPr>
              <a:t>Р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30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8000" b="1" spc="850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000" b="1" spc="490" dirty="0">
                <a:solidFill>
                  <a:srgbClr val="113C61"/>
                </a:solidFill>
                <a:latin typeface="Arial"/>
                <a:cs typeface="Arial"/>
              </a:rPr>
              <a:t>Й  </a:t>
            </a:r>
            <a:r>
              <a:rPr sz="8000" b="1" spc="760" dirty="0">
                <a:solidFill>
                  <a:srgbClr val="113C61"/>
                </a:solidFill>
                <a:latin typeface="Arial"/>
                <a:cs typeface="Arial"/>
              </a:rPr>
              <a:t>ТРАНСФОРМАЦИИ</a:t>
            </a:r>
            <a:endParaRPr sz="8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8000" b="1" spc="585" dirty="0">
                <a:solidFill>
                  <a:srgbClr val="113C61"/>
                </a:solidFill>
                <a:latin typeface="Arial"/>
                <a:cs typeface="Arial"/>
              </a:rPr>
              <a:t>ОБРАЗОВАНИЯ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0707"/>
            <a:ext cx="18288000" cy="771525"/>
          </a:xfrm>
          <a:custGeom>
            <a:avLst/>
            <a:gdLst/>
            <a:ahLst/>
            <a:cxnLst/>
            <a:rect l="l" t="t" r="r" b="b"/>
            <a:pathLst>
              <a:path w="18288000" h="771525">
                <a:moveTo>
                  <a:pt x="0" y="0"/>
                </a:moveTo>
                <a:lnTo>
                  <a:pt x="18287999" y="0"/>
                </a:lnTo>
                <a:lnTo>
                  <a:pt x="18287999" y="771524"/>
                </a:lnTo>
                <a:lnTo>
                  <a:pt x="0" y="771524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1711" y="439405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262" y="390524"/>
                </a:moveTo>
                <a:lnTo>
                  <a:pt x="157168" y="386772"/>
                </a:lnTo>
                <a:lnTo>
                  <a:pt x="120538" y="375661"/>
                </a:lnTo>
                <a:lnTo>
                  <a:pt x="86780" y="357617"/>
                </a:lnTo>
                <a:lnTo>
                  <a:pt x="57191" y="333333"/>
                </a:lnTo>
                <a:lnTo>
                  <a:pt x="32907" y="303744"/>
                </a:lnTo>
                <a:lnTo>
                  <a:pt x="14863" y="269986"/>
                </a:lnTo>
                <a:lnTo>
                  <a:pt x="3751" y="233356"/>
                </a:lnTo>
                <a:lnTo>
                  <a:pt x="0" y="195262"/>
                </a:lnTo>
                <a:lnTo>
                  <a:pt x="234" y="185669"/>
                </a:lnTo>
                <a:lnTo>
                  <a:pt x="5853" y="147805"/>
                </a:lnTo>
                <a:lnTo>
                  <a:pt x="18751" y="111765"/>
                </a:lnTo>
                <a:lnTo>
                  <a:pt x="38432" y="78934"/>
                </a:lnTo>
                <a:lnTo>
                  <a:pt x="64139" y="50573"/>
                </a:lnTo>
                <a:lnTo>
                  <a:pt x="94886" y="27773"/>
                </a:lnTo>
                <a:lnTo>
                  <a:pt x="129491" y="11409"/>
                </a:lnTo>
                <a:lnTo>
                  <a:pt x="166622" y="2110"/>
                </a:lnTo>
                <a:lnTo>
                  <a:pt x="195262" y="0"/>
                </a:lnTo>
                <a:lnTo>
                  <a:pt x="204855" y="234"/>
                </a:lnTo>
                <a:lnTo>
                  <a:pt x="242718" y="5853"/>
                </a:lnTo>
                <a:lnTo>
                  <a:pt x="278758" y="18751"/>
                </a:lnTo>
                <a:lnTo>
                  <a:pt x="311590" y="38432"/>
                </a:lnTo>
                <a:lnTo>
                  <a:pt x="339951" y="64139"/>
                </a:lnTo>
                <a:lnTo>
                  <a:pt x="362751" y="94886"/>
                </a:lnTo>
                <a:lnTo>
                  <a:pt x="379115" y="129491"/>
                </a:lnTo>
                <a:lnTo>
                  <a:pt x="388414" y="166622"/>
                </a:lnTo>
                <a:lnTo>
                  <a:pt x="390524" y="195262"/>
                </a:lnTo>
                <a:lnTo>
                  <a:pt x="390290" y="204855"/>
                </a:lnTo>
                <a:lnTo>
                  <a:pt x="384671" y="242718"/>
                </a:lnTo>
                <a:lnTo>
                  <a:pt x="371773" y="278758"/>
                </a:lnTo>
                <a:lnTo>
                  <a:pt x="352092" y="311590"/>
                </a:lnTo>
                <a:lnTo>
                  <a:pt x="326384" y="339951"/>
                </a:lnTo>
                <a:lnTo>
                  <a:pt x="295638" y="362751"/>
                </a:lnTo>
                <a:lnTo>
                  <a:pt x="261033" y="379115"/>
                </a:lnTo>
                <a:lnTo>
                  <a:pt x="223901" y="388414"/>
                </a:lnTo>
                <a:lnTo>
                  <a:pt x="195262" y="390524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1174" y="439405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262" y="390524"/>
                </a:moveTo>
                <a:lnTo>
                  <a:pt x="157168" y="386772"/>
                </a:lnTo>
                <a:lnTo>
                  <a:pt x="120538" y="375661"/>
                </a:lnTo>
                <a:lnTo>
                  <a:pt x="86780" y="357617"/>
                </a:lnTo>
                <a:lnTo>
                  <a:pt x="57191" y="333333"/>
                </a:lnTo>
                <a:lnTo>
                  <a:pt x="32907" y="303744"/>
                </a:lnTo>
                <a:lnTo>
                  <a:pt x="14863" y="269986"/>
                </a:lnTo>
                <a:lnTo>
                  <a:pt x="3751" y="233356"/>
                </a:lnTo>
                <a:lnTo>
                  <a:pt x="0" y="195262"/>
                </a:lnTo>
                <a:lnTo>
                  <a:pt x="234" y="185669"/>
                </a:lnTo>
                <a:lnTo>
                  <a:pt x="5853" y="147805"/>
                </a:lnTo>
                <a:lnTo>
                  <a:pt x="18751" y="111765"/>
                </a:lnTo>
                <a:lnTo>
                  <a:pt x="38432" y="78934"/>
                </a:lnTo>
                <a:lnTo>
                  <a:pt x="64139" y="50573"/>
                </a:lnTo>
                <a:lnTo>
                  <a:pt x="94886" y="27773"/>
                </a:lnTo>
                <a:lnTo>
                  <a:pt x="129491" y="11409"/>
                </a:lnTo>
                <a:lnTo>
                  <a:pt x="166622" y="2110"/>
                </a:lnTo>
                <a:lnTo>
                  <a:pt x="195262" y="0"/>
                </a:lnTo>
                <a:lnTo>
                  <a:pt x="204855" y="234"/>
                </a:lnTo>
                <a:lnTo>
                  <a:pt x="242718" y="5853"/>
                </a:lnTo>
                <a:lnTo>
                  <a:pt x="278758" y="18751"/>
                </a:lnTo>
                <a:lnTo>
                  <a:pt x="311590" y="38432"/>
                </a:lnTo>
                <a:lnTo>
                  <a:pt x="339951" y="64139"/>
                </a:lnTo>
                <a:lnTo>
                  <a:pt x="362751" y="94886"/>
                </a:lnTo>
                <a:lnTo>
                  <a:pt x="379115" y="129491"/>
                </a:lnTo>
                <a:lnTo>
                  <a:pt x="388414" y="166622"/>
                </a:lnTo>
                <a:lnTo>
                  <a:pt x="390524" y="195262"/>
                </a:lnTo>
                <a:lnTo>
                  <a:pt x="390290" y="204855"/>
                </a:lnTo>
                <a:lnTo>
                  <a:pt x="384671" y="242718"/>
                </a:lnTo>
                <a:lnTo>
                  <a:pt x="371773" y="278758"/>
                </a:lnTo>
                <a:lnTo>
                  <a:pt x="352092" y="311590"/>
                </a:lnTo>
                <a:lnTo>
                  <a:pt x="326384" y="339951"/>
                </a:lnTo>
                <a:lnTo>
                  <a:pt x="295638" y="362751"/>
                </a:lnTo>
                <a:lnTo>
                  <a:pt x="261033" y="379115"/>
                </a:lnTo>
                <a:lnTo>
                  <a:pt x="223901" y="388414"/>
                </a:lnTo>
                <a:lnTo>
                  <a:pt x="195262" y="390524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747" y="439405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262" y="390524"/>
                </a:moveTo>
                <a:lnTo>
                  <a:pt x="157168" y="386772"/>
                </a:lnTo>
                <a:lnTo>
                  <a:pt x="120538" y="375661"/>
                </a:lnTo>
                <a:lnTo>
                  <a:pt x="86780" y="357617"/>
                </a:lnTo>
                <a:lnTo>
                  <a:pt x="57191" y="333333"/>
                </a:lnTo>
                <a:lnTo>
                  <a:pt x="32907" y="303744"/>
                </a:lnTo>
                <a:lnTo>
                  <a:pt x="14863" y="269986"/>
                </a:lnTo>
                <a:lnTo>
                  <a:pt x="3751" y="233356"/>
                </a:lnTo>
                <a:lnTo>
                  <a:pt x="0" y="195262"/>
                </a:lnTo>
                <a:lnTo>
                  <a:pt x="234" y="185669"/>
                </a:lnTo>
                <a:lnTo>
                  <a:pt x="5853" y="147805"/>
                </a:lnTo>
                <a:lnTo>
                  <a:pt x="18751" y="111765"/>
                </a:lnTo>
                <a:lnTo>
                  <a:pt x="38432" y="78934"/>
                </a:lnTo>
                <a:lnTo>
                  <a:pt x="64139" y="50573"/>
                </a:lnTo>
                <a:lnTo>
                  <a:pt x="94886" y="27773"/>
                </a:lnTo>
                <a:lnTo>
                  <a:pt x="129491" y="11409"/>
                </a:lnTo>
                <a:lnTo>
                  <a:pt x="166622" y="2110"/>
                </a:lnTo>
                <a:lnTo>
                  <a:pt x="195262" y="0"/>
                </a:lnTo>
                <a:lnTo>
                  <a:pt x="204855" y="234"/>
                </a:lnTo>
                <a:lnTo>
                  <a:pt x="242718" y="5853"/>
                </a:lnTo>
                <a:lnTo>
                  <a:pt x="278758" y="18751"/>
                </a:lnTo>
                <a:lnTo>
                  <a:pt x="311590" y="38432"/>
                </a:lnTo>
                <a:lnTo>
                  <a:pt x="339951" y="64139"/>
                </a:lnTo>
                <a:lnTo>
                  <a:pt x="362751" y="94886"/>
                </a:lnTo>
                <a:lnTo>
                  <a:pt x="379115" y="129491"/>
                </a:lnTo>
                <a:lnTo>
                  <a:pt x="388414" y="166622"/>
                </a:lnTo>
                <a:lnTo>
                  <a:pt x="390524" y="195262"/>
                </a:lnTo>
                <a:lnTo>
                  <a:pt x="390290" y="204855"/>
                </a:lnTo>
                <a:lnTo>
                  <a:pt x="384671" y="242718"/>
                </a:lnTo>
                <a:lnTo>
                  <a:pt x="371773" y="278758"/>
                </a:lnTo>
                <a:lnTo>
                  <a:pt x="352092" y="311590"/>
                </a:lnTo>
                <a:lnTo>
                  <a:pt x="326384" y="339951"/>
                </a:lnTo>
                <a:lnTo>
                  <a:pt x="295638" y="362751"/>
                </a:lnTo>
                <a:lnTo>
                  <a:pt x="261033" y="379115"/>
                </a:lnTo>
                <a:lnTo>
                  <a:pt x="223901" y="388414"/>
                </a:lnTo>
                <a:lnTo>
                  <a:pt x="195262" y="390524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17976" y="6777394"/>
            <a:ext cx="3245547" cy="3509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3378" y="5121637"/>
            <a:ext cx="3886835" cy="275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610"/>
              </a:lnSpc>
              <a:spcBef>
                <a:spcPts val="95"/>
              </a:spcBef>
            </a:pPr>
            <a:r>
              <a:rPr sz="2850" b="1" spc="-45" dirty="0">
                <a:solidFill>
                  <a:srgbClr val="113C61"/>
                </a:solidFill>
                <a:latin typeface="Arial"/>
                <a:cs typeface="Arial"/>
              </a:rPr>
              <a:t>УВЛЕЧЬ</a:t>
            </a:r>
            <a:r>
              <a:rPr sz="2850" b="1" spc="-11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2850" b="1" spc="35" dirty="0">
                <a:solidFill>
                  <a:srgbClr val="113C61"/>
                </a:solidFill>
                <a:latin typeface="Arial"/>
                <a:cs typeface="Arial"/>
              </a:rPr>
              <a:t>РОДИТЕЛЕЙ  </a:t>
            </a:r>
            <a:r>
              <a:rPr sz="2850" b="1" spc="-5" dirty="0">
                <a:solidFill>
                  <a:srgbClr val="113C61"/>
                </a:solidFill>
                <a:latin typeface="Arial"/>
                <a:cs typeface="Arial"/>
              </a:rPr>
              <a:t>ПРОЦЕССОМ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b="1" spc="125" dirty="0">
                <a:solidFill>
                  <a:srgbClr val="113C61"/>
                </a:solidFill>
                <a:latin typeface="Arial"/>
                <a:cs typeface="Arial"/>
              </a:rPr>
              <a:t>ЦИФРОВИЗАЦИИ,</a:t>
            </a:r>
            <a:endParaRPr sz="2850">
              <a:latin typeface="Arial"/>
              <a:cs typeface="Arial"/>
            </a:endParaRPr>
          </a:p>
          <a:p>
            <a:pPr marL="12700" marR="1120140">
              <a:lnSpc>
                <a:spcPct val="105500"/>
              </a:lnSpc>
            </a:pPr>
            <a:r>
              <a:rPr sz="2850" b="1" spc="-20" dirty="0">
                <a:solidFill>
                  <a:srgbClr val="113C61"/>
                </a:solidFill>
                <a:latin typeface="Arial"/>
                <a:cs typeface="Arial"/>
              </a:rPr>
              <a:t>ЗАРУЧИТЬСЯ  </a:t>
            </a:r>
            <a:r>
              <a:rPr sz="2850" b="1" spc="80" dirty="0">
                <a:solidFill>
                  <a:srgbClr val="113C61"/>
                </a:solidFill>
                <a:latin typeface="Arial"/>
                <a:cs typeface="Arial"/>
              </a:rPr>
              <a:t>ПОДДЕРЖКОЙ  </a:t>
            </a:r>
            <a:r>
              <a:rPr sz="2850" b="1" spc="35" dirty="0">
                <a:solidFill>
                  <a:srgbClr val="113C61"/>
                </a:solidFill>
                <a:latin typeface="Arial"/>
                <a:cs typeface="Arial"/>
              </a:rPr>
              <a:t>РОДИТЕЛЕЙ</a:t>
            </a:r>
            <a:endParaRPr sz="2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3090" y="5123519"/>
            <a:ext cx="3943350" cy="28676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125095">
              <a:lnSpc>
                <a:spcPct val="102800"/>
              </a:lnSpc>
              <a:spcBef>
                <a:spcPts val="15"/>
              </a:spcBef>
            </a:pPr>
            <a:r>
              <a:rPr sz="2600" b="1" spc="5" dirty="0">
                <a:solidFill>
                  <a:srgbClr val="113C61"/>
                </a:solidFill>
                <a:latin typeface="Arial"/>
                <a:cs typeface="Arial"/>
              </a:rPr>
              <a:t>ВЗАИМОДЕЙСТВИЕ,  </a:t>
            </a:r>
            <a:r>
              <a:rPr sz="2600" b="1" spc="-13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2600" b="1" spc="50" dirty="0">
                <a:solidFill>
                  <a:srgbClr val="113C61"/>
                </a:solidFill>
                <a:latin typeface="Arial"/>
                <a:cs typeface="Arial"/>
              </a:rPr>
              <a:t>З</a:t>
            </a:r>
            <a:r>
              <a:rPr sz="2600" b="1" spc="-9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2600" b="1" spc="26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2600" b="1" spc="280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2600" b="1" spc="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2600" b="1" spc="65" dirty="0">
                <a:solidFill>
                  <a:srgbClr val="113C61"/>
                </a:solidFill>
                <a:latin typeface="Arial"/>
                <a:cs typeface="Arial"/>
              </a:rPr>
              <a:t>П</a:t>
            </a:r>
            <a:r>
              <a:rPr sz="2600" b="1" spc="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2600" b="1" spc="10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2600" b="1" spc="26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2600" b="1" spc="280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2600" b="1" spc="-9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2600" b="1" spc="10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2600" b="1" spc="26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2600" b="1" spc="-170" dirty="0">
                <a:solidFill>
                  <a:srgbClr val="113C61"/>
                </a:solidFill>
                <a:latin typeface="Arial"/>
                <a:cs typeface="Arial"/>
              </a:rPr>
              <a:t>Е  </a:t>
            </a:r>
            <a:r>
              <a:rPr sz="2600" b="1" spc="27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2800"/>
              </a:lnSpc>
              <a:tabLst>
                <a:tab pos="1610360" algn="l"/>
              </a:tabLst>
            </a:pPr>
            <a:r>
              <a:rPr sz="2600" b="1" spc="-30" dirty="0">
                <a:solidFill>
                  <a:srgbClr val="113C61"/>
                </a:solidFill>
                <a:latin typeface="Arial"/>
                <a:cs typeface="Arial"/>
              </a:rPr>
              <a:t>СОТРУДНИЧЕСТВО  </a:t>
            </a:r>
            <a:r>
              <a:rPr sz="2600" b="1" spc="-135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2600" b="1" spc="-225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2600" b="1" spc="-28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2600" b="1" dirty="0">
                <a:solidFill>
                  <a:srgbClr val="113C61"/>
                </a:solidFill>
                <a:latin typeface="Arial"/>
                <a:cs typeface="Arial"/>
              </a:rPr>
              <a:t>Х	</a:t>
            </a:r>
            <a:r>
              <a:rPr sz="2600" b="1" spc="75" dirty="0">
                <a:solidFill>
                  <a:srgbClr val="113C61"/>
                </a:solidFill>
                <a:latin typeface="Arial"/>
                <a:cs typeface="Arial"/>
              </a:rPr>
              <a:t>У</a:t>
            </a:r>
            <a:r>
              <a:rPr sz="2600" b="1" spc="60" dirty="0">
                <a:solidFill>
                  <a:srgbClr val="113C61"/>
                </a:solidFill>
                <a:latin typeface="Arial"/>
                <a:cs typeface="Arial"/>
              </a:rPr>
              <a:t>Ч</a:t>
            </a:r>
            <a:r>
              <a:rPr sz="2600" b="1" spc="-9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2600" b="1" spc="-225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2600" b="1" spc="-90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2600" b="1" spc="105" dirty="0">
                <a:solidFill>
                  <a:srgbClr val="113C61"/>
                </a:solidFill>
                <a:latin typeface="Arial"/>
                <a:cs typeface="Arial"/>
              </a:rPr>
              <a:t>Н</a:t>
            </a:r>
            <a:r>
              <a:rPr sz="2600" b="1" spc="26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2600" b="1" spc="155" dirty="0">
                <a:solidFill>
                  <a:srgbClr val="113C61"/>
                </a:solidFill>
                <a:latin typeface="Arial"/>
                <a:cs typeface="Arial"/>
              </a:rPr>
              <a:t>К</a:t>
            </a:r>
            <a:r>
              <a:rPr sz="2600" b="1" spc="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2600" b="1" spc="-80" dirty="0">
                <a:solidFill>
                  <a:srgbClr val="113C61"/>
                </a:solidFill>
                <a:latin typeface="Arial"/>
                <a:cs typeface="Arial"/>
              </a:rPr>
              <a:t>В  </a:t>
            </a:r>
            <a:r>
              <a:rPr sz="2600" b="1" spc="-50" dirty="0">
                <a:solidFill>
                  <a:srgbClr val="113C61"/>
                </a:solidFill>
                <a:latin typeface="Arial"/>
                <a:cs typeface="Arial"/>
              </a:rPr>
              <a:t>ОБРАЗОВАТЕЛЬНОГО  </a:t>
            </a:r>
            <a:r>
              <a:rPr sz="2600" b="1" spc="-85" dirty="0">
                <a:solidFill>
                  <a:srgbClr val="113C61"/>
                </a:solidFill>
                <a:latin typeface="Arial"/>
                <a:cs typeface="Arial"/>
              </a:rPr>
              <a:t>ПРОЦЕССА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3331" y="748162"/>
            <a:ext cx="86988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5" dirty="0"/>
              <a:t>ВКЛЮЧЕНИЕ</a:t>
            </a:r>
            <a:r>
              <a:rPr sz="5200" spc="-160" dirty="0"/>
              <a:t> </a:t>
            </a:r>
            <a:r>
              <a:rPr sz="5200" spc="15" dirty="0"/>
              <a:t>РОДИТЕЛЕЙ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675113" y="5124816"/>
            <a:ext cx="4065904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6045">
              <a:lnSpc>
                <a:spcPts val="3890"/>
              </a:lnSpc>
              <a:spcBef>
                <a:spcPts val="100"/>
              </a:spcBef>
            </a:pPr>
            <a:r>
              <a:rPr sz="3100" b="1" spc="5" dirty="0">
                <a:solidFill>
                  <a:srgbClr val="113C61"/>
                </a:solidFill>
                <a:latin typeface="Arial"/>
                <a:cs typeface="Arial"/>
              </a:rPr>
              <a:t>ДОНЕСТИ</a:t>
            </a:r>
            <a:r>
              <a:rPr sz="3100" b="1" spc="-13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100" b="1" spc="120" dirty="0">
                <a:solidFill>
                  <a:srgbClr val="113C61"/>
                </a:solidFill>
                <a:latin typeface="Arial"/>
                <a:cs typeface="Arial"/>
              </a:rPr>
              <a:t>ДО  </a:t>
            </a:r>
            <a:r>
              <a:rPr sz="3100" b="1" spc="20" dirty="0">
                <a:solidFill>
                  <a:srgbClr val="113C61"/>
                </a:solidFill>
                <a:latin typeface="Arial"/>
                <a:cs typeface="Arial"/>
              </a:rPr>
              <a:t>РОДИТЕЛЕЙ</a:t>
            </a:r>
            <a:endParaRPr sz="3100">
              <a:latin typeface="Arial"/>
              <a:cs typeface="Arial"/>
            </a:endParaRPr>
          </a:p>
          <a:p>
            <a:pPr marL="12700" marR="5080">
              <a:lnSpc>
                <a:spcPts val="3890"/>
              </a:lnSpc>
              <a:spcBef>
                <a:spcPts val="10"/>
              </a:spcBef>
            </a:pPr>
            <a:r>
              <a:rPr sz="3100" b="1" spc="-65" dirty="0">
                <a:solidFill>
                  <a:srgbClr val="113C61"/>
                </a:solidFill>
                <a:latin typeface="Arial"/>
                <a:cs typeface="Arial"/>
              </a:rPr>
              <a:t>ОСНОВНЫЕ</a:t>
            </a:r>
            <a:r>
              <a:rPr sz="3100" b="1" spc="-12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100" b="1" spc="70" dirty="0">
                <a:solidFill>
                  <a:srgbClr val="113C61"/>
                </a:solidFill>
                <a:latin typeface="Arial"/>
                <a:cs typeface="Arial"/>
              </a:rPr>
              <a:t>МЫСЛИ  </a:t>
            </a:r>
            <a:r>
              <a:rPr sz="3100" b="1" spc="33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3100" b="1" spc="-6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100" b="1" spc="130" dirty="0">
                <a:solidFill>
                  <a:srgbClr val="113C61"/>
                </a:solidFill>
                <a:latin typeface="Arial"/>
                <a:cs typeface="Arial"/>
              </a:rPr>
              <a:t>ИДЕИ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100" b="1" spc="125" dirty="0">
                <a:solidFill>
                  <a:srgbClr val="113C61"/>
                </a:solidFill>
                <a:latin typeface="Arial"/>
                <a:cs typeface="Arial"/>
              </a:rPr>
              <a:t>ЦИФРОВИЗАЦИИ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331" y="1714958"/>
            <a:ext cx="14747875" cy="19621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120" dirty="0">
                <a:solidFill>
                  <a:srgbClr val="AE8340"/>
                </a:solidFill>
                <a:latin typeface="Arial"/>
                <a:cs typeface="Arial"/>
              </a:rPr>
              <a:t>В </a:t>
            </a:r>
            <a:r>
              <a:rPr sz="2750" b="1" spc="-70" dirty="0">
                <a:solidFill>
                  <a:srgbClr val="AE8340"/>
                </a:solidFill>
                <a:latin typeface="Arial"/>
                <a:cs typeface="Arial"/>
              </a:rPr>
              <a:t>ПРОЦЕСС </a:t>
            </a:r>
            <a:r>
              <a:rPr sz="2750" b="1" spc="90" dirty="0">
                <a:solidFill>
                  <a:srgbClr val="AE8340"/>
                </a:solidFill>
                <a:latin typeface="Arial"/>
                <a:cs typeface="Arial"/>
              </a:rPr>
              <a:t>ЦИФРОВОЙ </a:t>
            </a:r>
            <a:r>
              <a:rPr sz="2750" b="1" spc="55" dirty="0">
                <a:solidFill>
                  <a:srgbClr val="AE8340"/>
                </a:solidFill>
                <a:latin typeface="Arial"/>
                <a:cs typeface="Arial"/>
              </a:rPr>
              <a:t>ТРАНСФОРМАЦИИ</a:t>
            </a:r>
            <a:r>
              <a:rPr sz="2750" b="1" spc="-80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sz="2750" b="1" spc="-5" dirty="0">
                <a:solidFill>
                  <a:srgbClr val="AE8340"/>
                </a:solidFill>
                <a:latin typeface="Arial"/>
                <a:cs typeface="Arial"/>
              </a:rPr>
              <a:t>ОБРАЗОВАНИЯ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120" dirty="0">
                <a:solidFill>
                  <a:srgbClr val="113C61"/>
                </a:solidFill>
                <a:latin typeface="Arial"/>
                <a:cs typeface="Arial"/>
              </a:rPr>
              <a:t>Родители </a:t>
            </a:r>
            <a:r>
              <a:rPr sz="3200" b="1" spc="-180" dirty="0">
                <a:solidFill>
                  <a:srgbClr val="113C61"/>
                </a:solidFill>
                <a:latin typeface="Arial"/>
                <a:cs typeface="Arial"/>
              </a:rPr>
              <a:t>– </a:t>
            </a:r>
            <a:r>
              <a:rPr sz="3200" b="1" spc="30" dirty="0">
                <a:solidFill>
                  <a:srgbClr val="113C61"/>
                </a:solidFill>
                <a:latin typeface="Arial"/>
                <a:cs typeface="Arial"/>
              </a:rPr>
              <a:t>это </a:t>
            </a:r>
            <a:r>
              <a:rPr sz="3200" b="1" spc="105" dirty="0">
                <a:solidFill>
                  <a:srgbClr val="113C61"/>
                </a:solidFill>
                <a:latin typeface="Arial"/>
                <a:cs typeface="Arial"/>
              </a:rPr>
              <a:t>полноценные </a:t>
            </a:r>
            <a:r>
              <a:rPr sz="3200" b="1" spc="185" dirty="0">
                <a:solidFill>
                  <a:srgbClr val="113C61"/>
                </a:solidFill>
                <a:latin typeface="Arial"/>
                <a:cs typeface="Arial"/>
              </a:rPr>
              <a:t>участники </a:t>
            </a:r>
            <a:r>
              <a:rPr sz="3200" b="1" spc="85" dirty="0">
                <a:solidFill>
                  <a:srgbClr val="113C61"/>
                </a:solidFill>
                <a:latin typeface="Arial"/>
                <a:cs typeface="Arial"/>
              </a:rPr>
              <a:t>образовательного</a:t>
            </a:r>
            <a:r>
              <a:rPr sz="3200" b="1" spc="-57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200" b="1" spc="55" dirty="0">
                <a:solidFill>
                  <a:srgbClr val="113C61"/>
                </a:solidFill>
                <a:latin typeface="Arial"/>
                <a:cs typeface="Arial"/>
              </a:rPr>
              <a:t>процесса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162" y="1210228"/>
            <a:ext cx="16630649" cy="593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912" y="7140612"/>
            <a:ext cx="2543174" cy="2543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216" y="339650"/>
            <a:ext cx="17458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AE8340"/>
                </a:solidFill>
              </a:rPr>
              <a:t>АКТИВНОЕ </a:t>
            </a:r>
            <a:r>
              <a:rPr sz="3600" spc="5" dirty="0">
                <a:solidFill>
                  <a:srgbClr val="AE8340"/>
                </a:solidFill>
              </a:rPr>
              <a:t>ВЗАИМОДЕЙСТВИЕ </a:t>
            </a:r>
            <a:r>
              <a:rPr sz="3600" spc="-310" dirty="0">
                <a:solidFill>
                  <a:srgbClr val="AE8340"/>
                </a:solidFill>
              </a:rPr>
              <a:t>С </a:t>
            </a:r>
            <a:r>
              <a:rPr sz="3600" spc="65" dirty="0">
                <a:solidFill>
                  <a:srgbClr val="AE8340"/>
                </a:solidFill>
              </a:rPr>
              <a:t>РОДИТЕЛЯМИ </a:t>
            </a:r>
            <a:r>
              <a:rPr sz="3600" spc="-155" dirty="0">
                <a:solidFill>
                  <a:srgbClr val="AE8340"/>
                </a:solidFill>
              </a:rPr>
              <a:t>ЧЕРЕЗ </a:t>
            </a:r>
            <a:r>
              <a:rPr sz="3600" spc="-50" dirty="0">
                <a:solidFill>
                  <a:srgbClr val="AE8340"/>
                </a:solidFill>
              </a:rPr>
              <a:t>СОЦИАЛЬНЫЕ</a:t>
            </a:r>
            <a:r>
              <a:rPr sz="3600" spc="-650" dirty="0">
                <a:solidFill>
                  <a:srgbClr val="AE8340"/>
                </a:solidFill>
              </a:rPr>
              <a:t> </a:t>
            </a:r>
            <a:r>
              <a:rPr sz="3600" spc="-114" dirty="0">
                <a:solidFill>
                  <a:srgbClr val="AE8340"/>
                </a:solidFill>
              </a:rPr>
              <a:t>СЕТИ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425849" y="8726266"/>
            <a:ext cx="10426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60" dirty="0">
                <a:solidFill>
                  <a:srgbClr val="113C61"/>
                </a:solidFill>
                <a:latin typeface="Arial"/>
                <a:cs typeface="Arial"/>
              </a:rPr>
              <a:t>https://vk.com/gymnasium642spb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" y="9863738"/>
            <a:ext cx="18287365" cy="423545"/>
          </a:xfrm>
          <a:custGeom>
            <a:avLst/>
            <a:gdLst/>
            <a:ahLst/>
            <a:cxnLst/>
            <a:rect l="l" t="t" r="r" b="b"/>
            <a:pathLst>
              <a:path w="18287365" h="423545">
                <a:moveTo>
                  <a:pt x="0" y="0"/>
                </a:moveTo>
                <a:lnTo>
                  <a:pt x="18287240" y="0"/>
                </a:lnTo>
                <a:lnTo>
                  <a:pt x="18287240" y="423261"/>
                </a:lnTo>
                <a:lnTo>
                  <a:pt x="0" y="423261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73536"/>
            <a:ext cx="18287999" cy="4410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83168" y="992509"/>
            <a:ext cx="1155636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  <a:spcBef>
                <a:spcPts val="100"/>
              </a:spcBef>
            </a:pPr>
            <a:r>
              <a:rPr sz="5600" b="1" spc="370" dirty="0">
                <a:solidFill>
                  <a:srgbClr val="113C61"/>
                </a:solidFill>
                <a:latin typeface="Arial"/>
                <a:cs typeface="Arial"/>
              </a:rPr>
              <a:t>стратегических</a:t>
            </a:r>
            <a:r>
              <a:rPr sz="5600" b="1" spc="3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5600" b="1" spc="385" dirty="0">
                <a:solidFill>
                  <a:srgbClr val="113C61"/>
                </a:solidFill>
                <a:latin typeface="Arial"/>
                <a:cs typeface="Arial"/>
              </a:rPr>
              <a:t>направлений  </a:t>
            </a:r>
            <a:r>
              <a:rPr sz="5600" b="1" spc="295" dirty="0">
                <a:solidFill>
                  <a:srgbClr val="113C61"/>
                </a:solidFill>
                <a:latin typeface="Arial"/>
                <a:cs typeface="Arial"/>
              </a:rPr>
              <a:t>цифровой</a:t>
            </a:r>
            <a:r>
              <a:rPr sz="5600" b="1" spc="10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5600" b="1" spc="340" dirty="0">
                <a:solidFill>
                  <a:srgbClr val="113C61"/>
                </a:solidFill>
                <a:latin typeface="Arial"/>
                <a:cs typeface="Arial"/>
              </a:rPr>
              <a:t>трансформации</a:t>
            </a:r>
            <a:endParaRPr sz="5600">
              <a:latin typeface="Arial"/>
              <a:cs typeface="Arial"/>
            </a:endParaRPr>
          </a:p>
          <a:p>
            <a:pPr marL="1625600" marR="1817370" indent="815340">
              <a:lnSpc>
                <a:spcPts val="6720"/>
              </a:lnSpc>
              <a:spcBef>
                <a:spcPts val="220"/>
              </a:spcBef>
            </a:pPr>
            <a:r>
              <a:rPr sz="5600" b="1" spc="545" dirty="0">
                <a:solidFill>
                  <a:srgbClr val="113C61"/>
                </a:solidFill>
                <a:latin typeface="Arial"/>
                <a:cs typeface="Arial"/>
              </a:rPr>
              <a:t>гимназии </a:t>
            </a:r>
            <a:r>
              <a:rPr sz="5600" b="1" spc="-490" dirty="0">
                <a:solidFill>
                  <a:srgbClr val="113C61"/>
                </a:solidFill>
                <a:latin typeface="Arial"/>
                <a:cs typeface="Arial"/>
              </a:rPr>
              <a:t>№ </a:t>
            </a:r>
            <a:r>
              <a:rPr sz="5600" b="1" spc="155" dirty="0">
                <a:solidFill>
                  <a:srgbClr val="113C61"/>
                </a:solidFill>
                <a:latin typeface="Arial"/>
                <a:cs typeface="Arial"/>
              </a:rPr>
              <a:t>642  </a:t>
            </a:r>
            <a:r>
              <a:rPr sz="5600" b="1" spc="254" dirty="0">
                <a:solidFill>
                  <a:srgbClr val="113C61"/>
                </a:solidFill>
                <a:latin typeface="Arial"/>
                <a:cs typeface="Arial"/>
              </a:rPr>
              <a:t>"Земля </a:t>
            </a:r>
            <a:r>
              <a:rPr sz="5600" b="1" spc="59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5600" b="1" spc="-7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5600" b="1" spc="185" dirty="0">
                <a:solidFill>
                  <a:srgbClr val="113C61"/>
                </a:solidFill>
                <a:latin typeface="Arial"/>
                <a:cs typeface="Arial"/>
              </a:rPr>
              <a:t>Вселенная"</a:t>
            </a:r>
            <a:endParaRPr sz="5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92957" y="9880304"/>
            <a:ext cx="5095874" cy="406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" y="4761403"/>
            <a:ext cx="18280380" cy="2298700"/>
          </a:xfrm>
          <a:custGeom>
            <a:avLst/>
            <a:gdLst/>
            <a:ahLst/>
            <a:cxnLst/>
            <a:rect l="l" t="t" r="r" b="b"/>
            <a:pathLst>
              <a:path w="18280380" h="2298700">
                <a:moveTo>
                  <a:pt x="0" y="0"/>
                </a:moveTo>
                <a:lnTo>
                  <a:pt x="18280299" y="0"/>
                </a:lnTo>
                <a:lnTo>
                  <a:pt x="18280299" y="2298530"/>
                </a:lnTo>
                <a:lnTo>
                  <a:pt x="0" y="2298530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8845" y="5022216"/>
            <a:ext cx="10263505" cy="15113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10"/>
              </a:spcBef>
            </a:pPr>
            <a:r>
              <a:rPr sz="4200" spc="-185" dirty="0">
                <a:solidFill>
                  <a:srgbClr val="FFFFFF"/>
                </a:solidFill>
                <a:latin typeface="Arial"/>
                <a:cs typeface="Arial"/>
              </a:rPr>
              <a:t>СТРАТЕГИЧЕСКИЕ </a:t>
            </a:r>
            <a:r>
              <a:rPr sz="4200" spc="-25" dirty="0">
                <a:solidFill>
                  <a:srgbClr val="FFFFFF"/>
                </a:solidFill>
                <a:latin typeface="Arial"/>
                <a:cs typeface="Arial"/>
              </a:rPr>
              <a:t>ЦЕЛИ </a:t>
            </a:r>
            <a:r>
              <a:rPr sz="4200" spc="18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ЗАДАЧИ</a:t>
            </a:r>
            <a:r>
              <a:rPr sz="42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5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4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10"/>
              </a:spcBef>
            </a:pPr>
            <a:r>
              <a:rPr sz="4200" spc="-25" dirty="0">
                <a:solidFill>
                  <a:srgbClr val="FFFFFF"/>
                </a:solidFill>
                <a:latin typeface="Arial"/>
                <a:cs typeface="Arial"/>
              </a:rPr>
              <a:t>ДАЛЬНЕЙШЕГО</a:t>
            </a:r>
            <a:r>
              <a:rPr sz="4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0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2338" y="442481"/>
            <a:ext cx="1957705" cy="2004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950" spc="400" dirty="0">
                <a:solidFill>
                  <a:srgbClr val="AE8340"/>
                </a:solidFill>
              </a:rPr>
              <a:t>10</a:t>
            </a:r>
            <a:endParaRPr sz="129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9863" y="1575810"/>
            <a:ext cx="152400" cy="6248400"/>
          </a:xfrm>
          <a:custGeom>
            <a:avLst/>
            <a:gdLst/>
            <a:ahLst/>
            <a:cxnLst/>
            <a:rect l="l" t="t" r="r" b="b"/>
            <a:pathLst>
              <a:path w="152400" h="6248400">
                <a:moveTo>
                  <a:pt x="0" y="0"/>
                </a:moveTo>
                <a:lnTo>
                  <a:pt x="152399" y="0"/>
                </a:lnTo>
                <a:lnTo>
                  <a:pt x="152399" y="6248399"/>
                </a:lnTo>
                <a:lnTo>
                  <a:pt x="0" y="62483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/>
              <a:t>Спасибо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4863" y="4277845"/>
            <a:ext cx="9464675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400" b="1" spc="545" dirty="0">
                <a:solidFill>
                  <a:srgbClr val="113C61"/>
                </a:solidFill>
                <a:latin typeface="Arial"/>
                <a:cs typeface="Arial"/>
              </a:rPr>
              <a:t>за</a:t>
            </a:r>
            <a:r>
              <a:rPr sz="10400" b="1" spc="-254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10400" b="1" spc="560" dirty="0">
                <a:solidFill>
                  <a:srgbClr val="113C61"/>
                </a:solidFill>
                <a:latin typeface="Arial"/>
                <a:cs typeface="Arial"/>
              </a:rPr>
              <a:t>внимание!</a:t>
            </a:r>
            <a:endParaRPr sz="10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6926" y="1575810"/>
            <a:ext cx="5438774" cy="4743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2403" y="5797317"/>
            <a:ext cx="5700395" cy="12915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5095" algn="ctr">
              <a:lnSpc>
                <a:spcPct val="100000"/>
              </a:lnSpc>
              <a:spcBef>
                <a:spcPts val="815"/>
              </a:spcBef>
            </a:pPr>
            <a:r>
              <a:rPr sz="3550" b="1" spc="200" dirty="0">
                <a:solidFill>
                  <a:srgbClr val="113C61"/>
                </a:solidFill>
                <a:latin typeface="Arial"/>
                <a:cs typeface="Arial"/>
              </a:rPr>
              <a:t>ГИМНАЗИЯ </a:t>
            </a:r>
            <a:r>
              <a:rPr sz="3550" b="1" spc="-285" dirty="0">
                <a:solidFill>
                  <a:srgbClr val="113C61"/>
                </a:solidFill>
                <a:latin typeface="Arial"/>
                <a:cs typeface="Arial"/>
              </a:rPr>
              <a:t>№</a:t>
            </a:r>
            <a:r>
              <a:rPr sz="3550" b="1" spc="-11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550" b="1" spc="105" dirty="0">
                <a:solidFill>
                  <a:srgbClr val="113C61"/>
                </a:solidFill>
                <a:latin typeface="Arial"/>
                <a:cs typeface="Arial"/>
              </a:rPr>
              <a:t>642</a:t>
            </a:r>
            <a:endParaRPr sz="3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3550" b="1" spc="110" dirty="0">
                <a:solidFill>
                  <a:srgbClr val="113C61"/>
                </a:solidFill>
                <a:latin typeface="Arial"/>
                <a:cs typeface="Arial"/>
              </a:rPr>
              <a:t>«ЗЕМЛЯ </a:t>
            </a:r>
            <a:r>
              <a:rPr sz="3550" b="1" spc="39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3550" b="1" spc="-5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3550" b="1" spc="-20" dirty="0">
                <a:solidFill>
                  <a:srgbClr val="113C61"/>
                </a:solidFill>
                <a:latin typeface="Arial"/>
                <a:cs typeface="Arial"/>
              </a:rPr>
              <a:t>ВСЕЛЕННАЯ»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melin_ka\Desktop\отчет главы 2018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053" y="0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ез имени-1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7644" y="213837"/>
            <a:ext cx="1183556" cy="121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43447" y="9139945"/>
            <a:ext cx="30684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rgbClr val="1D3A75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25 августа 2020</a:t>
            </a:r>
            <a:endParaRPr lang="ru-RU" sz="2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62706" y="2227177"/>
            <a:ext cx="12853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ПЕДАГОГИЧЕСКИЙ СОВЕТ</a:t>
            </a:r>
          </a:p>
          <a:p>
            <a:pPr algn="ctr"/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на Васильевском</a:t>
            </a:r>
            <a:r>
              <a:rPr lang="ru-RU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многообразие возможностей»</a:t>
            </a:r>
          </a:p>
          <a:p>
            <a:pPr algn="ctr"/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формате видеоконференции)</a:t>
            </a:r>
          </a:p>
        </p:txBody>
      </p:sp>
    </p:spTree>
    <p:extLst>
      <p:ext uri="{BB962C8B-B14F-4D97-AF65-F5344CB8AC3E}">
        <p14:creationId xmlns:p14="http://schemas.microsoft.com/office/powerpoint/2010/main" val="2011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1546" y="868624"/>
            <a:ext cx="1130554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720" algn="l"/>
                <a:tab pos="6273800" algn="l"/>
                <a:tab pos="11116310" algn="l"/>
              </a:tabLst>
            </a:pPr>
            <a:r>
              <a:rPr sz="4300" spc="60" dirty="0"/>
              <a:t>1	</a:t>
            </a:r>
            <a:r>
              <a:rPr sz="4300" spc="-25" dirty="0"/>
              <a:t>С</a:t>
            </a:r>
            <a:r>
              <a:rPr sz="4300" spc="200" dirty="0"/>
              <a:t>Т</a:t>
            </a:r>
            <a:r>
              <a:rPr sz="4300" spc="170" dirty="0"/>
              <a:t>Р</a:t>
            </a:r>
            <a:r>
              <a:rPr sz="4300" spc="200" dirty="0"/>
              <a:t>АТ</a:t>
            </a:r>
            <a:r>
              <a:rPr sz="4300" spc="-120" dirty="0"/>
              <a:t>Е</a:t>
            </a:r>
            <a:r>
              <a:rPr sz="4300" spc="315" dirty="0"/>
              <a:t>Г</a:t>
            </a:r>
            <a:r>
              <a:rPr sz="4300" spc="790" dirty="0"/>
              <a:t>И</a:t>
            </a:r>
            <a:r>
              <a:rPr sz="4300" spc="450" dirty="0"/>
              <a:t>Ч</a:t>
            </a:r>
            <a:r>
              <a:rPr sz="4300" spc="-120" dirty="0"/>
              <a:t>Е</a:t>
            </a:r>
            <a:r>
              <a:rPr sz="4300" spc="-25" dirty="0"/>
              <a:t>С</a:t>
            </a:r>
            <a:r>
              <a:rPr sz="4300" spc="605" dirty="0"/>
              <a:t>К</a:t>
            </a:r>
            <a:r>
              <a:rPr sz="4300" spc="415" dirty="0"/>
              <a:t>О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525" dirty="0"/>
              <a:t>Н</a:t>
            </a:r>
            <a:r>
              <a:rPr sz="4300" spc="200" dirty="0"/>
              <a:t>А</a:t>
            </a:r>
            <a:r>
              <a:rPr sz="4300" spc="450" dirty="0"/>
              <a:t>П</a:t>
            </a:r>
            <a:r>
              <a:rPr sz="4300" spc="170" dirty="0"/>
              <a:t>Р</a:t>
            </a:r>
            <a:r>
              <a:rPr sz="4300" spc="200" dirty="0"/>
              <a:t>А</a:t>
            </a:r>
            <a:r>
              <a:rPr sz="4300" spc="125" dirty="0"/>
              <a:t>В</a:t>
            </a:r>
            <a:r>
              <a:rPr sz="4300" spc="525" dirty="0"/>
              <a:t>Л</a:t>
            </a:r>
            <a:r>
              <a:rPr sz="4300" spc="-120" dirty="0"/>
              <a:t>Е</a:t>
            </a:r>
            <a:r>
              <a:rPr sz="4300" spc="525" dirty="0"/>
              <a:t>Н</a:t>
            </a:r>
            <a:r>
              <a:rPr sz="4300" spc="790" dirty="0"/>
              <a:t>И</a:t>
            </a:r>
            <a:r>
              <a:rPr sz="4300" spc="-459" dirty="0"/>
              <a:t>Е</a:t>
            </a:r>
            <a:r>
              <a:rPr sz="4300" dirty="0"/>
              <a:t>	</a:t>
            </a:r>
            <a:r>
              <a:rPr sz="4300" spc="-50" dirty="0"/>
              <a:t>-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5625575" y="2622215"/>
            <a:ext cx="11068685" cy="6399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0960" marR="1323340" algn="ctr">
              <a:lnSpc>
                <a:spcPct val="136700"/>
              </a:lnSpc>
              <a:spcBef>
                <a:spcPts val="95"/>
              </a:spcBef>
              <a:tabLst>
                <a:tab pos="8937625" algn="l"/>
              </a:tabLst>
            </a:pPr>
            <a:r>
              <a:rPr sz="7650" b="1" spc="1445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765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650" b="1" spc="365" dirty="0">
                <a:solidFill>
                  <a:srgbClr val="113C61"/>
                </a:solidFill>
                <a:latin typeface="Arial"/>
                <a:cs typeface="Arial"/>
              </a:rPr>
              <a:t>Т</a:t>
            </a:r>
            <a:r>
              <a:rPr sz="7650" b="1" spc="140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220" dirty="0">
                <a:solidFill>
                  <a:srgbClr val="113C61"/>
                </a:solidFill>
                <a:latin typeface="Arial"/>
                <a:cs typeface="Arial"/>
              </a:rPr>
              <a:t>В</a:t>
            </a:r>
            <a:r>
              <a:rPr sz="7650" b="1" spc="36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650" b="1" spc="990" dirty="0">
                <a:solidFill>
                  <a:srgbClr val="113C61"/>
                </a:solidFill>
                <a:latin typeface="Arial"/>
                <a:cs typeface="Arial"/>
              </a:rPr>
              <a:t>Ц</a:t>
            </a:r>
            <a:r>
              <a:rPr sz="7650" b="1" spc="140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-415" dirty="0">
                <a:solidFill>
                  <a:srgbClr val="113C61"/>
                </a:solidFill>
                <a:latin typeface="Arial"/>
                <a:cs typeface="Arial"/>
              </a:rPr>
              <a:t>Я</a:t>
            </a:r>
            <a:r>
              <a:rPr sz="7650" b="1" dirty="0">
                <a:solidFill>
                  <a:srgbClr val="113C61"/>
                </a:solidFill>
                <a:latin typeface="Arial"/>
                <a:cs typeface="Arial"/>
              </a:rPr>
              <a:t>	</a:t>
            </a:r>
            <a:r>
              <a:rPr sz="7650" b="1" spc="470" dirty="0">
                <a:solidFill>
                  <a:srgbClr val="113C61"/>
                </a:solidFill>
                <a:latin typeface="Arial"/>
                <a:cs typeface="Arial"/>
              </a:rPr>
              <a:t>И  </a:t>
            </a:r>
            <a:r>
              <a:rPr sz="7650" b="1" spc="459" dirty="0">
                <a:solidFill>
                  <a:srgbClr val="113C61"/>
                </a:solidFill>
                <a:latin typeface="Arial"/>
                <a:cs typeface="Arial"/>
              </a:rPr>
              <a:t>ОБУЧЕНИЕ</a:t>
            </a:r>
            <a:endParaRPr sz="7650">
              <a:latin typeface="Arial"/>
              <a:cs typeface="Arial"/>
            </a:endParaRPr>
          </a:p>
          <a:p>
            <a:pPr marL="12065" marR="5080" algn="ctr">
              <a:lnSpc>
                <a:spcPts val="12550"/>
              </a:lnSpc>
              <a:spcBef>
                <a:spcPts val="980"/>
              </a:spcBef>
            </a:pPr>
            <a:r>
              <a:rPr sz="7650" b="1" spc="805" dirty="0">
                <a:solidFill>
                  <a:srgbClr val="113C61"/>
                </a:solidFill>
                <a:latin typeface="Arial"/>
                <a:cs typeface="Arial"/>
              </a:rPr>
              <a:t>П</a:t>
            </a:r>
            <a:r>
              <a:rPr sz="7650" b="1" spc="-21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7650" b="1" spc="1000" dirty="0">
                <a:solidFill>
                  <a:srgbClr val="113C61"/>
                </a:solidFill>
                <a:latin typeface="Arial"/>
                <a:cs typeface="Arial"/>
              </a:rPr>
              <a:t>Д</a:t>
            </a:r>
            <a:r>
              <a:rPr sz="7650" b="1" spc="360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7650" b="1" spc="560" dirty="0">
                <a:solidFill>
                  <a:srgbClr val="113C61"/>
                </a:solidFill>
                <a:latin typeface="Arial"/>
                <a:cs typeface="Arial"/>
              </a:rPr>
              <a:t>Г</a:t>
            </a:r>
            <a:r>
              <a:rPr sz="765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650" b="1" spc="560" dirty="0">
                <a:solidFill>
                  <a:srgbClr val="113C61"/>
                </a:solidFill>
                <a:latin typeface="Arial"/>
                <a:cs typeface="Arial"/>
              </a:rPr>
              <a:t>Г</a:t>
            </a:r>
            <a:r>
              <a:rPr sz="7650" b="1" spc="1405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7650" b="1" spc="800" dirty="0">
                <a:solidFill>
                  <a:srgbClr val="113C61"/>
                </a:solidFill>
                <a:latin typeface="Arial"/>
                <a:cs typeface="Arial"/>
              </a:rPr>
              <a:t>Ч</a:t>
            </a:r>
            <a:r>
              <a:rPr sz="7650" b="1" spc="-210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7650" b="1" spc="-45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7650" b="1" spc="1075" dirty="0">
                <a:solidFill>
                  <a:srgbClr val="113C61"/>
                </a:solidFill>
                <a:latin typeface="Arial"/>
                <a:cs typeface="Arial"/>
              </a:rPr>
              <a:t>К</a:t>
            </a:r>
            <a:r>
              <a:rPr sz="7650" b="1" spc="74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7650" b="1" spc="560" dirty="0">
                <a:solidFill>
                  <a:srgbClr val="113C61"/>
                </a:solidFill>
                <a:latin typeface="Arial"/>
                <a:cs typeface="Arial"/>
              </a:rPr>
              <a:t>Г</a:t>
            </a:r>
            <a:r>
              <a:rPr sz="7650" b="1" spc="75" dirty="0">
                <a:solidFill>
                  <a:srgbClr val="113C61"/>
                </a:solidFill>
                <a:latin typeface="Arial"/>
                <a:cs typeface="Arial"/>
              </a:rPr>
              <a:t>О  </a:t>
            </a:r>
            <a:r>
              <a:rPr sz="7650" b="1" spc="630" dirty="0">
                <a:solidFill>
                  <a:srgbClr val="113C61"/>
                </a:solidFill>
                <a:latin typeface="Arial"/>
                <a:cs typeface="Arial"/>
              </a:rPr>
              <a:t>КОЛЛЕКТИВА</a:t>
            </a:r>
            <a:endParaRPr sz="7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629" y="2764133"/>
            <a:ext cx="5273694" cy="247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02548" y="4239705"/>
            <a:ext cx="6905625" cy="152400"/>
          </a:xfrm>
          <a:custGeom>
            <a:avLst/>
            <a:gdLst/>
            <a:ahLst/>
            <a:cxnLst/>
            <a:rect l="l" t="t" r="r" b="b"/>
            <a:pathLst>
              <a:path w="6905625" h="152400">
                <a:moveTo>
                  <a:pt x="6905624" y="0"/>
                </a:moveTo>
                <a:lnTo>
                  <a:pt x="6905624" y="152399"/>
                </a:lnTo>
                <a:lnTo>
                  <a:pt x="0" y="152399"/>
                </a:lnTo>
                <a:lnTo>
                  <a:pt x="0" y="0"/>
                </a:lnTo>
                <a:lnTo>
                  <a:pt x="6905624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297" y="5910696"/>
            <a:ext cx="4429124" cy="2957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2605" y="6293596"/>
            <a:ext cx="6610349" cy="3457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183" y="6357666"/>
            <a:ext cx="5657849" cy="2619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99250" y="391980"/>
            <a:ext cx="10999470" cy="12979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11020" marR="5080" indent="-1798955">
              <a:lnSpc>
                <a:spcPts val="4980"/>
              </a:lnSpc>
              <a:spcBef>
                <a:spcPts val="315"/>
              </a:spcBef>
            </a:pPr>
            <a:r>
              <a:rPr sz="4200" spc="55" dirty="0">
                <a:solidFill>
                  <a:srgbClr val="113C61"/>
                </a:solidFill>
                <a:latin typeface="Arial"/>
                <a:cs typeface="Arial"/>
              </a:rPr>
              <a:t>Фонд </a:t>
            </a:r>
            <a:r>
              <a:rPr sz="4200" spc="45" dirty="0">
                <a:solidFill>
                  <a:srgbClr val="113C61"/>
                </a:solidFill>
                <a:latin typeface="Arial"/>
                <a:cs typeface="Arial"/>
              </a:rPr>
              <a:t>поддержки </a:t>
            </a:r>
            <a:r>
              <a:rPr sz="4200" spc="140" dirty="0">
                <a:solidFill>
                  <a:srgbClr val="113C61"/>
                </a:solidFill>
                <a:latin typeface="Arial"/>
                <a:cs typeface="Arial"/>
              </a:rPr>
              <a:t>инноваций </a:t>
            </a:r>
            <a:r>
              <a:rPr sz="4200" spc="170" dirty="0">
                <a:solidFill>
                  <a:srgbClr val="113C61"/>
                </a:solidFill>
                <a:latin typeface="Arial"/>
                <a:cs typeface="Arial"/>
              </a:rPr>
              <a:t>и</a:t>
            </a:r>
            <a:r>
              <a:rPr sz="4200" spc="-56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4200" spc="5" dirty="0">
                <a:solidFill>
                  <a:srgbClr val="113C61"/>
                </a:solidFill>
                <a:latin typeface="Arial"/>
                <a:cs typeface="Arial"/>
              </a:rPr>
              <a:t>молодежных  </a:t>
            </a:r>
            <a:r>
              <a:rPr sz="4200" spc="110" dirty="0">
                <a:solidFill>
                  <a:srgbClr val="113C61"/>
                </a:solidFill>
                <a:latin typeface="Arial"/>
                <a:cs typeface="Arial"/>
              </a:rPr>
              <a:t>инициатив</a:t>
            </a:r>
            <a:r>
              <a:rPr sz="4200" spc="-85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4200" spc="-10" dirty="0">
                <a:solidFill>
                  <a:srgbClr val="113C61"/>
                </a:solidFill>
                <a:latin typeface="Arial"/>
                <a:cs typeface="Arial"/>
              </a:rPr>
              <a:t>Санкт-Петербурга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09880" y="1659888"/>
            <a:ext cx="7778115" cy="1141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300" spc="380" dirty="0"/>
              <a:t>грант </a:t>
            </a:r>
            <a:r>
              <a:rPr sz="7300" spc="-80" dirty="0"/>
              <a:t>-</a:t>
            </a:r>
            <a:r>
              <a:rPr sz="7300" spc="-720" dirty="0"/>
              <a:t> </a:t>
            </a:r>
            <a:r>
              <a:rPr sz="7300" spc="105" dirty="0"/>
              <a:t>1.000.000</a:t>
            </a:r>
            <a:endParaRPr sz="7300"/>
          </a:p>
        </p:txBody>
      </p:sp>
      <p:sp>
        <p:nvSpPr>
          <p:cNvPr id="9" name="object 9"/>
          <p:cNvSpPr txBox="1"/>
          <p:nvPr/>
        </p:nvSpPr>
        <p:spPr>
          <a:xfrm>
            <a:off x="7177371" y="5308668"/>
            <a:ext cx="1044384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870"/>
              </a:lnSpc>
              <a:spcBef>
                <a:spcPts val="100"/>
              </a:spcBef>
            </a:pPr>
            <a:r>
              <a:rPr sz="2400" spc="-75" dirty="0">
                <a:solidFill>
                  <a:srgbClr val="AE8340"/>
                </a:solidFill>
                <a:latin typeface="Arial"/>
                <a:cs typeface="Arial"/>
              </a:rPr>
              <a:t>РАЗВИТИЕ </a:t>
            </a:r>
            <a:r>
              <a:rPr sz="2400" spc="100" dirty="0">
                <a:solidFill>
                  <a:srgbClr val="AE8340"/>
                </a:solidFill>
                <a:latin typeface="Arial"/>
                <a:cs typeface="Arial"/>
              </a:rPr>
              <a:t>И </a:t>
            </a:r>
            <a:r>
              <a:rPr sz="2400" spc="-85" dirty="0">
                <a:solidFill>
                  <a:srgbClr val="AE8340"/>
                </a:solidFill>
                <a:latin typeface="Arial"/>
                <a:cs typeface="Arial"/>
              </a:rPr>
              <a:t>СОВЕРШЕНСТВОВАНИЕ </a:t>
            </a:r>
            <a:r>
              <a:rPr sz="2400" spc="-80" dirty="0">
                <a:solidFill>
                  <a:srgbClr val="AE8340"/>
                </a:solidFill>
                <a:latin typeface="Arial"/>
                <a:cs typeface="Arial"/>
              </a:rPr>
              <a:t>ОБРАЗОВАТЕЛЬНЫХ</a:t>
            </a:r>
            <a:r>
              <a:rPr sz="2400" spc="-55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AE8340"/>
                </a:solidFill>
                <a:latin typeface="Arial"/>
                <a:cs typeface="Arial"/>
              </a:rPr>
              <a:t>ПРОГРАММ,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2870"/>
              </a:lnSpc>
            </a:pPr>
            <a:r>
              <a:rPr sz="2400" spc="-95" dirty="0">
                <a:solidFill>
                  <a:srgbClr val="AE8340"/>
                </a:solidFill>
                <a:latin typeface="Arial"/>
                <a:cs typeface="Arial"/>
              </a:rPr>
              <a:t>ВНЕДРЕНИЕ </a:t>
            </a:r>
            <a:r>
              <a:rPr sz="2400" spc="-10" dirty="0">
                <a:solidFill>
                  <a:srgbClr val="AE8340"/>
                </a:solidFill>
                <a:latin typeface="Arial"/>
                <a:cs typeface="Arial"/>
              </a:rPr>
              <a:t>ИННОВАЦИОННЫХ</a:t>
            </a:r>
            <a:r>
              <a:rPr sz="2400" spc="-80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AE8340"/>
                </a:solidFill>
                <a:latin typeface="Arial"/>
                <a:cs typeface="Arial"/>
              </a:rPr>
              <a:t>ПОДХОДОВ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597" y="8853837"/>
            <a:ext cx="4555490" cy="76327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b="1" spc="-5" dirty="0">
                <a:solidFill>
                  <a:srgbClr val="113C61"/>
                </a:solidFill>
                <a:latin typeface="Arial"/>
                <a:cs typeface="Arial"/>
              </a:rPr>
              <a:t>В.Н.</a:t>
            </a:r>
            <a:r>
              <a:rPr sz="1800" b="1" spc="-4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113C61"/>
                </a:solidFill>
                <a:latin typeface="Arial"/>
                <a:cs typeface="Arial"/>
              </a:rPr>
              <a:t>КНЯГИНИН,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b="1" spc="-40" dirty="0">
                <a:solidFill>
                  <a:srgbClr val="113C61"/>
                </a:solidFill>
                <a:latin typeface="Arial"/>
                <a:cs typeface="Arial"/>
              </a:rPr>
              <a:t>ВИЦЕ-ГУБЕРНАТОР</a:t>
            </a:r>
            <a:r>
              <a:rPr sz="1800" b="1" spc="-5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113C61"/>
                </a:solidFill>
                <a:latin typeface="Arial"/>
                <a:cs typeface="Arial"/>
              </a:rPr>
              <a:t>САНКТ-ПЕТЕРБУРГА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4447" y="9278928"/>
            <a:ext cx="4177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113C61"/>
                </a:solidFill>
                <a:latin typeface="Arial"/>
                <a:cs typeface="Arial"/>
              </a:rPr>
              <a:t>ЗАЩИТА </a:t>
            </a:r>
            <a:r>
              <a:rPr sz="1800" b="1" spc="-25" dirty="0">
                <a:solidFill>
                  <a:srgbClr val="113C61"/>
                </a:solidFill>
                <a:latin typeface="Arial"/>
                <a:cs typeface="Arial"/>
              </a:rPr>
              <a:t>ПРОЕКТНЫХ</a:t>
            </a:r>
            <a:r>
              <a:rPr sz="1800" b="1" spc="-11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113C61"/>
                </a:solidFill>
                <a:latin typeface="Arial"/>
                <a:cs typeface="Arial"/>
              </a:rPr>
              <a:t>ИНИЦИАТИВ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1984" y="3298211"/>
            <a:ext cx="9339580" cy="21393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4350" spc="80" dirty="0">
                <a:solidFill>
                  <a:srgbClr val="AE8340"/>
                </a:solidFill>
                <a:latin typeface="Arial"/>
                <a:cs typeface="Arial"/>
              </a:rPr>
              <a:t>85 </a:t>
            </a:r>
            <a:r>
              <a:rPr sz="4350" spc="175" dirty="0">
                <a:solidFill>
                  <a:srgbClr val="113C61"/>
                </a:solidFill>
                <a:latin typeface="Arial"/>
                <a:cs typeface="Arial"/>
              </a:rPr>
              <a:t>сотрудников </a:t>
            </a:r>
            <a:r>
              <a:rPr sz="4350" spc="260" dirty="0">
                <a:solidFill>
                  <a:srgbClr val="113C61"/>
                </a:solidFill>
                <a:latin typeface="Arial"/>
                <a:cs typeface="Arial"/>
              </a:rPr>
              <a:t>прошли</a:t>
            </a:r>
            <a:r>
              <a:rPr sz="4350" spc="-56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4350" spc="195" dirty="0">
                <a:solidFill>
                  <a:srgbClr val="113C61"/>
                </a:solidFill>
                <a:latin typeface="Arial"/>
                <a:cs typeface="Arial"/>
              </a:rPr>
              <a:t>обучение</a:t>
            </a:r>
            <a:endParaRPr sz="4350">
              <a:latin typeface="Arial"/>
              <a:cs typeface="Arial"/>
            </a:endParaRPr>
          </a:p>
          <a:p>
            <a:pPr marL="226060">
              <a:lnSpc>
                <a:spcPct val="100000"/>
              </a:lnSpc>
              <a:spcBef>
                <a:spcPts val="755"/>
              </a:spcBef>
            </a:pPr>
            <a:r>
              <a:rPr sz="8550" b="1" spc="250" dirty="0">
                <a:solidFill>
                  <a:srgbClr val="113C61"/>
                </a:solidFill>
                <a:latin typeface="Arial"/>
                <a:cs typeface="Arial"/>
              </a:rPr>
              <a:t>15</a:t>
            </a:r>
            <a:r>
              <a:rPr sz="8550" b="1" spc="-1290" dirty="0">
                <a:solidFill>
                  <a:srgbClr val="113C61"/>
                </a:solidFill>
                <a:latin typeface="Arial"/>
                <a:cs typeface="Arial"/>
              </a:rPr>
              <a:t> </a:t>
            </a:r>
            <a:r>
              <a:rPr sz="4800" spc="-165" dirty="0">
                <a:solidFill>
                  <a:srgbClr val="AE8340"/>
                </a:solidFill>
                <a:latin typeface="Arial"/>
                <a:cs typeface="Arial"/>
              </a:rPr>
              <a:t>ПРОЕКТНЫХ </a:t>
            </a:r>
            <a:r>
              <a:rPr sz="4800" spc="35" dirty="0">
                <a:solidFill>
                  <a:srgbClr val="AE8340"/>
                </a:solidFill>
                <a:latin typeface="Arial"/>
                <a:cs typeface="Arial"/>
              </a:rPr>
              <a:t>ИНИЦИАТИВ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028700"/>
            <a:ext cx="6257924" cy="3333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4843" y="5354359"/>
            <a:ext cx="6972299" cy="390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0649" y="1672895"/>
            <a:ext cx="8412480" cy="171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520" marR="5080" indent="-211454">
              <a:lnSpc>
                <a:spcPct val="115700"/>
              </a:lnSpc>
              <a:spcBef>
                <a:spcPts val="95"/>
              </a:spcBef>
            </a:pPr>
            <a:r>
              <a:rPr sz="4800" spc="-19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4800" spc="1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4800" spc="-4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4800" spc="-2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800" spc="-3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800" spc="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800" spc="17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4800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800" spc="3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4800" spc="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8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4800" spc="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800" spc="-2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800" spc="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800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800" spc="17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4800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800" spc="-245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4800" spc="75" dirty="0">
                <a:solidFill>
                  <a:srgbClr val="FFFFFF"/>
                </a:solidFill>
                <a:latin typeface="Arial"/>
                <a:cs typeface="Arial"/>
              </a:rPr>
              <a:t>МОДЕЛЬ </a:t>
            </a:r>
            <a:r>
              <a:rPr sz="4800" spc="-2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4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8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08" y="6291281"/>
            <a:ext cx="7261859" cy="20212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algn="ctr">
              <a:lnSpc>
                <a:spcPts val="4980"/>
              </a:lnSpc>
              <a:spcBef>
                <a:spcPts val="915"/>
              </a:spcBef>
              <a:tabLst>
                <a:tab pos="5990590" algn="l"/>
              </a:tabLst>
            </a:pPr>
            <a:r>
              <a:rPr sz="4800" spc="2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4800" spc="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4800" spc="-2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800" spc="-3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800" spc="-15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4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800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800" spc="17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4800" spc="-34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4800" spc="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800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4800" spc="-4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800" spc="1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4800" spc="3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4800" spc="-245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4800" spc="15" dirty="0">
                <a:solidFill>
                  <a:srgbClr val="FFFFFF"/>
                </a:solidFill>
                <a:latin typeface="Arial"/>
                <a:cs typeface="Arial"/>
              </a:rPr>
              <a:t>АДМИНИСТРАТИВНЫХ  </a:t>
            </a:r>
            <a:r>
              <a:rPr sz="4800" spc="145" dirty="0">
                <a:solidFill>
                  <a:srgbClr val="FFFFFF"/>
                </a:solidFill>
                <a:latin typeface="Arial"/>
                <a:cs typeface="Arial"/>
              </a:rPr>
              <a:t>КОМАНД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310925"/>
            <a:ext cx="549275" cy="549275"/>
          </a:xfrm>
          <a:custGeom>
            <a:avLst/>
            <a:gdLst/>
            <a:ahLst/>
            <a:cxnLst/>
            <a:rect l="l" t="t" r="r" b="b"/>
            <a:pathLst>
              <a:path w="549275" h="549275">
                <a:moveTo>
                  <a:pt x="0" y="0"/>
                </a:moveTo>
                <a:lnTo>
                  <a:pt x="549199" y="0"/>
                </a:lnTo>
                <a:lnTo>
                  <a:pt x="549199" y="549199"/>
                </a:lnTo>
                <a:lnTo>
                  <a:pt x="0" y="549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2326" y="1328209"/>
            <a:ext cx="16330930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  <a:tabLst>
                <a:tab pos="4170679" algn="l"/>
              </a:tabLst>
            </a:pPr>
            <a:r>
              <a:rPr sz="4800" b="0" spc="-45" dirty="0">
                <a:solidFill>
                  <a:srgbClr val="FFFFFF"/>
                </a:solidFill>
                <a:latin typeface="Arial"/>
                <a:cs typeface="Arial"/>
              </a:rPr>
              <a:t>ПРОГРАММА	</a:t>
            </a:r>
            <a:r>
              <a:rPr sz="4800" b="0" spc="-160" dirty="0">
                <a:solidFill>
                  <a:srgbClr val="FFFFFF"/>
                </a:solidFill>
                <a:latin typeface="Arial"/>
                <a:cs typeface="Arial"/>
              </a:rPr>
              <a:t>НЕПРЕРЫВНОГО </a:t>
            </a:r>
            <a:r>
              <a:rPr sz="4800" b="0" spc="-150" dirty="0">
                <a:solidFill>
                  <a:srgbClr val="FFFFFF"/>
                </a:solidFill>
                <a:latin typeface="Arial"/>
                <a:cs typeface="Arial"/>
              </a:rPr>
              <a:t>СОВЕРШЕНСТВОВАНИЯ  </a:t>
            </a:r>
            <a:r>
              <a:rPr sz="4800" b="0" spc="-35" dirty="0">
                <a:solidFill>
                  <a:srgbClr val="FFFFFF"/>
                </a:solidFill>
                <a:latin typeface="Arial"/>
                <a:cs typeface="Arial"/>
              </a:rPr>
              <a:t>КОМПЕТЕНЦИЙ</a:t>
            </a:r>
            <a:r>
              <a:rPr sz="48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0" spc="-75" dirty="0">
                <a:solidFill>
                  <a:srgbClr val="FFFFFF"/>
                </a:solidFill>
                <a:latin typeface="Arial"/>
                <a:cs typeface="Arial"/>
              </a:rPr>
              <a:t>СОТРУДНИКОВ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2451" y="4004933"/>
            <a:ext cx="15737840" cy="45097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индивидуальные </a:t>
            </a:r>
            <a:r>
              <a:rPr sz="3200" spc="90" dirty="0">
                <a:solidFill>
                  <a:srgbClr val="FFFFFF"/>
                </a:solidFill>
                <a:latin typeface="Arial"/>
                <a:cs typeface="Arial"/>
              </a:rPr>
              <a:t>образовательные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маршруты</a:t>
            </a:r>
            <a:r>
              <a:rPr sz="32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200" spc="90" dirty="0">
                <a:solidFill>
                  <a:srgbClr val="FFFFFF"/>
                </a:solidFill>
                <a:latin typeface="Arial"/>
                <a:cs typeface="Arial"/>
              </a:rPr>
              <a:t>педагогов,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коучинг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Arial"/>
                <a:cs typeface="Arial"/>
              </a:rPr>
              <a:t>профессионального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роста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педагогов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Arial"/>
                <a:cs typeface="Arial"/>
              </a:rPr>
              <a:t>гимназии;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45"/>
              </a:spcBef>
            </a:pPr>
            <a:r>
              <a:rPr sz="3200" spc="145" dirty="0">
                <a:solidFill>
                  <a:srgbClr val="FFFFFF"/>
                </a:solidFill>
                <a:latin typeface="Arial"/>
                <a:cs typeface="Arial"/>
              </a:rPr>
              <a:t>внутрикорпоративное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обучение;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850">
              <a:latin typeface="Times New Roman"/>
              <a:cs typeface="Times New Roman"/>
            </a:endParaRPr>
          </a:p>
          <a:p>
            <a:pPr marL="102870" marR="2270125">
              <a:lnSpc>
                <a:spcPct val="115199"/>
              </a:lnSpc>
            </a:pP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развитие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социального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капитала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Arial"/>
                <a:cs typeface="Arial"/>
              </a:rPr>
              <a:t>гимназии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(преумножение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знаний, 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опыта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навыков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педагогического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Arial"/>
                <a:cs typeface="Arial"/>
              </a:rPr>
              <a:t>коллектива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endParaRPr sz="32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585"/>
              </a:spcBef>
            </a:pP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активное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профессиональное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общение).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5592710"/>
            <a:ext cx="549275" cy="549275"/>
          </a:xfrm>
          <a:custGeom>
            <a:avLst/>
            <a:gdLst/>
            <a:ahLst/>
            <a:cxnLst/>
            <a:rect l="l" t="t" r="r" b="b"/>
            <a:pathLst>
              <a:path w="549275" h="549275">
                <a:moveTo>
                  <a:pt x="0" y="0"/>
                </a:moveTo>
                <a:lnTo>
                  <a:pt x="549199" y="0"/>
                </a:lnTo>
                <a:lnTo>
                  <a:pt x="549199" y="549199"/>
                </a:lnTo>
                <a:lnTo>
                  <a:pt x="0" y="5491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6898945"/>
            <a:ext cx="549275" cy="549275"/>
          </a:xfrm>
          <a:custGeom>
            <a:avLst/>
            <a:gdLst/>
            <a:ahLst/>
            <a:cxnLst/>
            <a:rect l="l" t="t" r="r" b="b"/>
            <a:pathLst>
              <a:path w="549275" h="549275">
                <a:moveTo>
                  <a:pt x="0" y="0"/>
                </a:moveTo>
                <a:lnTo>
                  <a:pt x="549199" y="0"/>
                </a:lnTo>
                <a:lnTo>
                  <a:pt x="549199" y="549199"/>
                </a:lnTo>
                <a:lnTo>
                  <a:pt x="0" y="549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3181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5988" y="1154826"/>
            <a:ext cx="1003808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60" dirty="0"/>
              <a:t>2 </a:t>
            </a:r>
            <a:r>
              <a:rPr sz="4300" spc="-130" dirty="0"/>
              <a:t>СТРАТЕГИЧЕСКОЕ </a:t>
            </a:r>
            <a:r>
              <a:rPr sz="4300" spc="-45" dirty="0"/>
              <a:t>НАПРАВЛЕНИЕ</a:t>
            </a:r>
            <a:r>
              <a:rPr sz="4300" spc="-195" dirty="0"/>
              <a:t> </a:t>
            </a:r>
            <a:r>
              <a:rPr sz="4300" spc="-50" dirty="0"/>
              <a:t>-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6563797" y="3017344"/>
            <a:ext cx="9312910" cy="555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8840">
              <a:lnSpc>
                <a:spcPct val="137500"/>
              </a:lnSpc>
              <a:spcBef>
                <a:spcPts val="100"/>
              </a:spcBef>
            </a:pPr>
            <a:r>
              <a:rPr sz="8800" b="1" spc="455" dirty="0">
                <a:solidFill>
                  <a:srgbClr val="113C61"/>
                </a:solidFill>
                <a:latin typeface="Arial"/>
                <a:cs typeface="Arial"/>
              </a:rPr>
              <a:t>ВНЕДРЕНИЕ  </a:t>
            </a:r>
            <a:r>
              <a:rPr sz="8800" b="1" spc="-50" dirty="0">
                <a:solidFill>
                  <a:srgbClr val="113C61"/>
                </a:solidFill>
                <a:latin typeface="Arial"/>
                <a:cs typeface="Arial"/>
              </a:rPr>
              <a:t>С</a:t>
            </a:r>
            <a:r>
              <a:rPr sz="8800" b="1" spc="1664" dirty="0">
                <a:solidFill>
                  <a:srgbClr val="113C61"/>
                </a:solidFill>
                <a:latin typeface="Arial"/>
                <a:cs typeface="Arial"/>
              </a:rPr>
              <a:t>М</a:t>
            </a:r>
            <a:r>
              <a:rPr sz="8800" b="1" spc="-245" dirty="0">
                <a:solidFill>
                  <a:srgbClr val="113C61"/>
                </a:solidFill>
                <a:latin typeface="Arial"/>
                <a:cs typeface="Arial"/>
              </a:rPr>
              <a:t>Е</a:t>
            </a:r>
            <a:r>
              <a:rPr sz="8800" b="1" spc="1340" dirty="0">
                <a:solidFill>
                  <a:srgbClr val="113C61"/>
                </a:solidFill>
                <a:latin typeface="Arial"/>
                <a:cs typeface="Arial"/>
              </a:rPr>
              <a:t>Ш</a:t>
            </a:r>
            <a:r>
              <a:rPr sz="8800" b="1" spc="415" dirty="0">
                <a:solidFill>
                  <a:srgbClr val="113C61"/>
                </a:solidFill>
                <a:latin typeface="Arial"/>
                <a:cs typeface="Arial"/>
              </a:rPr>
              <a:t>А</a:t>
            </a:r>
            <a:r>
              <a:rPr sz="8800" b="1" spc="1075" dirty="0">
                <a:solidFill>
                  <a:srgbClr val="113C61"/>
                </a:solidFill>
                <a:latin typeface="Arial"/>
                <a:cs typeface="Arial"/>
              </a:rPr>
              <a:t>НН</a:t>
            </a:r>
            <a:r>
              <a:rPr sz="8800" b="1" spc="85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r>
              <a:rPr sz="8800" b="1" spc="645" dirty="0">
                <a:solidFill>
                  <a:srgbClr val="113C61"/>
                </a:solidFill>
                <a:latin typeface="Arial"/>
                <a:cs typeface="Arial"/>
              </a:rPr>
              <a:t>Г</a:t>
            </a:r>
            <a:r>
              <a:rPr sz="8800" b="1" spc="155" dirty="0">
                <a:solidFill>
                  <a:srgbClr val="113C61"/>
                </a:solidFill>
                <a:latin typeface="Arial"/>
                <a:cs typeface="Arial"/>
              </a:rPr>
              <a:t>О</a:t>
            </a:r>
            <a:endParaRPr sz="8800">
              <a:latin typeface="Arial"/>
              <a:cs typeface="Arial"/>
            </a:endParaRPr>
          </a:p>
          <a:p>
            <a:pPr marL="1198245">
              <a:lnSpc>
                <a:spcPct val="100000"/>
              </a:lnSpc>
              <a:spcBef>
                <a:spcPts val="3954"/>
              </a:spcBef>
            </a:pPr>
            <a:r>
              <a:rPr sz="8800" b="1" spc="590" dirty="0">
                <a:solidFill>
                  <a:srgbClr val="113C61"/>
                </a:solidFill>
                <a:latin typeface="Arial"/>
                <a:cs typeface="Arial"/>
              </a:rPr>
              <a:t>ОБУЧЕНИЯ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7906" y="9258306"/>
            <a:ext cx="10160" cy="1028700"/>
          </a:xfrm>
          <a:custGeom>
            <a:avLst/>
            <a:gdLst/>
            <a:ahLst/>
            <a:cxnLst/>
            <a:rect l="l" t="t" r="r" b="b"/>
            <a:pathLst>
              <a:path w="10159" h="1028700">
                <a:moveTo>
                  <a:pt x="0" y="1028693"/>
                </a:moveTo>
                <a:lnTo>
                  <a:pt x="10093" y="1028693"/>
                </a:lnTo>
                <a:lnTo>
                  <a:pt x="10093" y="0"/>
                </a:lnTo>
                <a:lnTo>
                  <a:pt x="0" y="0"/>
                </a:lnTo>
                <a:lnTo>
                  <a:pt x="0" y="1028693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58306"/>
            <a:ext cx="15354300" cy="1028700"/>
          </a:xfrm>
          <a:custGeom>
            <a:avLst/>
            <a:gdLst/>
            <a:ahLst/>
            <a:cxnLst/>
            <a:rect l="l" t="t" r="r" b="b"/>
            <a:pathLst>
              <a:path w="15354300" h="1028700">
                <a:moveTo>
                  <a:pt x="0" y="1028693"/>
                </a:moveTo>
                <a:lnTo>
                  <a:pt x="15353730" y="1028693"/>
                </a:lnTo>
                <a:lnTo>
                  <a:pt x="15353730" y="0"/>
                </a:lnTo>
                <a:lnTo>
                  <a:pt x="0" y="0"/>
                </a:lnTo>
                <a:lnTo>
                  <a:pt x="0" y="1028693"/>
                </a:lnTo>
                <a:close/>
              </a:path>
            </a:pathLst>
          </a:custGeom>
          <a:solidFill>
            <a:srgbClr val="113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53731" y="9258305"/>
            <a:ext cx="2924175" cy="1028700"/>
          </a:xfrm>
          <a:custGeom>
            <a:avLst/>
            <a:gdLst/>
            <a:ahLst/>
            <a:cxnLst/>
            <a:rect l="l" t="t" r="r" b="b"/>
            <a:pathLst>
              <a:path w="2924175" h="1028700">
                <a:moveTo>
                  <a:pt x="0" y="0"/>
                </a:moveTo>
                <a:lnTo>
                  <a:pt x="2924174" y="0"/>
                </a:lnTo>
                <a:lnTo>
                  <a:pt x="2924174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AE8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6992" y="743910"/>
            <a:ext cx="1177417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05600" algn="l"/>
              </a:tabLst>
            </a:pPr>
            <a:r>
              <a:rPr sz="7200" spc="-35" dirty="0"/>
              <a:t>СМЕШАННОЕ	</a:t>
            </a:r>
            <a:r>
              <a:rPr sz="7200" spc="-65" dirty="0"/>
              <a:t>ОБУЧЕНИЕ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-385" dirty="0"/>
              <a:t>ОБЕСПЕЧИВАЕТ </a:t>
            </a:r>
            <a:r>
              <a:rPr spc="-125" dirty="0"/>
              <a:t>ОДИНАКОВО</a:t>
            </a:r>
            <a:r>
              <a:rPr spc="-525" dirty="0"/>
              <a:t> </a:t>
            </a:r>
            <a:r>
              <a:rPr spc="-365" dirty="0"/>
              <a:t>КАЧЕСТВЕННОЕ</a:t>
            </a:r>
          </a:p>
          <a:p>
            <a:pPr marR="151765" algn="ctr">
              <a:lnSpc>
                <a:spcPct val="100000"/>
              </a:lnSpc>
              <a:spcBef>
                <a:spcPts val="4004"/>
              </a:spcBef>
            </a:pPr>
            <a:r>
              <a:rPr spc="-290" dirty="0"/>
              <a:t>ОБРАЗОВАНИЕ </a:t>
            </a:r>
            <a:r>
              <a:rPr b="1" spc="-35" dirty="0">
                <a:solidFill>
                  <a:srgbClr val="AE8340"/>
                </a:solidFill>
                <a:latin typeface="Arial"/>
                <a:cs typeface="Arial"/>
              </a:rPr>
              <a:t>ДЛЯ </a:t>
            </a:r>
            <a:r>
              <a:rPr b="1" spc="-459" dirty="0">
                <a:solidFill>
                  <a:srgbClr val="AE8340"/>
                </a:solidFill>
                <a:latin typeface="Arial"/>
                <a:cs typeface="Arial"/>
              </a:rPr>
              <a:t>ВСЕХ</a:t>
            </a:r>
            <a:r>
              <a:rPr b="1" spc="-1040" dirty="0">
                <a:solidFill>
                  <a:srgbClr val="AE8340"/>
                </a:solidFill>
                <a:latin typeface="Arial"/>
                <a:cs typeface="Arial"/>
              </a:rPr>
              <a:t> </a:t>
            </a:r>
            <a:r>
              <a:rPr b="1" spc="-215" dirty="0">
                <a:solidFill>
                  <a:srgbClr val="AE8340"/>
                </a:solidFill>
                <a:latin typeface="Arial"/>
                <a:cs typeface="Arial"/>
              </a:rPr>
              <a:t>ДЕТЕЙ</a:t>
            </a:r>
            <a:r>
              <a:rPr b="1" spc="-215" dirty="0">
                <a:latin typeface="Arial"/>
                <a:cs typeface="Arial"/>
              </a:rPr>
              <a:t>,</a:t>
            </a:r>
          </a:p>
          <a:p>
            <a:pPr marL="12700" marR="5080" algn="ctr">
              <a:lnSpc>
                <a:spcPts val="10600"/>
              </a:lnSpc>
              <a:spcBef>
                <a:spcPts val="1025"/>
              </a:spcBef>
            </a:pPr>
            <a:r>
              <a:rPr spc="-100" dirty="0"/>
              <a:t>В </a:t>
            </a:r>
            <a:r>
              <a:rPr spc="-90" dirty="0"/>
              <a:t>ТОМ </a:t>
            </a:r>
            <a:r>
              <a:rPr spc="-229" dirty="0"/>
              <a:t>ЧИСЛЕ </a:t>
            </a:r>
            <a:r>
              <a:rPr spc="-50" dirty="0"/>
              <a:t>ПО </a:t>
            </a:r>
            <a:r>
              <a:rPr spc="-120" dirty="0"/>
              <a:t>РАЗЛИЧНЫМ </a:t>
            </a:r>
            <a:r>
              <a:rPr spc="-75" dirty="0"/>
              <a:t>ПРИЧИНАМ </a:t>
            </a:r>
            <a:r>
              <a:rPr spc="-345" dirty="0"/>
              <a:t>НЕ  </a:t>
            </a:r>
            <a:r>
              <a:rPr spc="-75" dirty="0"/>
              <a:t>ИМЕЮЩИХ </a:t>
            </a:r>
            <a:r>
              <a:rPr spc="-225" dirty="0"/>
              <a:t>ВОЗМОЖНОСТИ </a:t>
            </a:r>
            <a:r>
              <a:rPr spc="-290" dirty="0"/>
              <a:t>ПОСЕЩАТЬ</a:t>
            </a:r>
            <a:r>
              <a:rPr spc="-1075" dirty="0"/>
              <a:t> </a:t>
            </a:r>
            <a:r>
              <a:rPr spc="60" dirty="0"/>
              <a:t>ШКОЛУ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Office PowerPoint</Application>
  <PresentationFormat>Произвольный</PresentationFormat>
  <Paragraphs>164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Times New Roman</vt:lpstr>
      <vt:lpstr>Office Theme</vt:lpstr>
      <vt:lpstr>ГИМНАЗИЯ № 642 «ЗЕМЛЯ И ВСЕЛЕННАЯ» ВАСИЛЕОСТРОВСКОГО РАЙОНА САНКТ-ПЕТЕРБУРГА</vt:lpstr>
      <vt:lpstr>ЦИФРОВИЗАЦИЯ ОБРАЗОВАНИЯ – НЕИЗБЕЖНЫЙ ПРОЦЕСС В РАМКАХ  ГЛОБАЛЬНЫХ ИЗМЕНЕНИЙ</vt:lpstr>
      <vt:lpstr>10</vt:lpstr>
      <vt:lpstr>1 СТРАТЕГИЧЕСКОЕ НАПРАВЛЕНИЕ -</vt:lpstr>
      <vt:lpstr>грант - 1.000.000</vt:lpstr>
      <vt:lpstr>Презентация PowerPoint</vt:lpstr>
      <vt:lpstr>ПРОГРАММА НЕПРЕРЫВНОГО СОВЕРШЕНСТВОВАНИЯ  КОМПЕТЕНЦИЙ СОТРУДНИКОВ</vt:lpstr>
      <vt:lpstr>2 СТРАТЕГИЧЕСКОЕ НАПРАВЛЕНИЕ -</vt:lpstr>
      <vt:lpstr>СМЕШАННОЕ ОБУЧЕНИЕ</vt:lpstr>
      <vt:lpstr>МОДЕЛЬ СМЕШАННОГО ОБУЧЕНИЯ</vt:lpstr>
      <vt:lpstr>ВНЕДРЕНИЕ СИСТЕМ И ТЕХНОЛОГИЙ ДЛЯ КАЧЕСТВЕННОГО ДИСТАНЦИОННОГО ОБУЧЕНИЯ ДЕТЕЙ</vt:lpstr>
      <vt:lpstr>3 СТРАТЕГИЧЕСКОЕ НАПРАВЛЕНИЕ -</vt:lpstr>
      <vt:lpstr>ЕДИНАЯ ОБУЧАЮЩАЯ  ПЛАТФОРМА</vt:lpstr>
      <vt:lpstr>4 СТРАТЕГИЧЕСКОЕ НАПРАВЛЕНИЕ -</vt:lpstr>
      <vt:lpstr>НОВЫЕ ФОРМЫ ОРГАНИЗАЦИИ  УРОКОВ И ВНЕУРОЧНОЙ ДЕЯТЕЛЬНОСТИ</vt:lpstr>
      <vt:lpstr>5 СТРАТЕГИЧЕСКОЕ НАПРАВЛЕНИЕ -</vt:lpstr>
      <vt:lpstr>УЧИТЕЛЬ – НЕ ТРАНСЛЯТОР ИНФОРМАЦИИ,  НЕ ЕДИНСТВЕННЫЙ ИСТОЧНИК</vt:lpstr>
      <vt:lpstr>6 СТРАТЕГИЧЕСКОЕ НАПРАВЛЕНИЕ -</vt:lpstr>
      <vt:lpstr>ПЕРСОНАЛИЗАЦИЯ ОБУЧЕНИЯ И ВНЕДРЕНИЕ  ИНДИВИДУАЛЬНЫХ ОБРАЗОВАТЕЛЬНЫХ МАРШРУТОВ</vt:lpstr>
      <vt:lpstr>7 СТРАТЕГИЧЕСКОЕ НАПРАВЛЕНИЕ -</vt:lpstr>
      <vt:lpstr>НОВЫЕ АКТУАЛЬНЫЕ  ОБРАЗОВАТЕЛЬНЫЕ УСЛУГИ</vt:lpstr>
      <vt:lpstr>«ПЕРЕВЕРНУТАЯ ШКОЛА» ОБРАЗОВАТЕЛЬНЫЙ ПРОЦЕСС НА БАЗЕ СОЦИАЛЬНЫХ ПАРТНЕРОВ</vt:lpstr>
      <vt:lpstr>8 СТРАТЕГИЧЕСКОЕ НАПРАВЛЕНИЕ -</vt:lpstr>
      <vt:lpstr>МОТИВАЦИЯ ДЕТЕЙ К ОБУЧЕНИЮ,  РАЗВИТИЮ, ЛИЧНОСТНОМУ РОСТУ</vt:lpstr>
      <vt:lpstr>9 СТРАТЕГИЧЕСКОЕ НАПРАВЛЕНИЕ -</vt:lpstr>
      <vt:lpstr>УСКОРЕННОЕ РАЗВИТИЕ, БОЛЬШИЕ ОБЪЕМЫ  ИНФОРМАЦИИ, БЫСТРАЯ СМЕНА  ТЕХНОЛОГИЙ, И БЫСТРОЕ УСТАРЕВАНИЕ  ЗНАНИЙ</vt:lpstr>
      <vt:lpstr>10 СТРАТЕГИЧЕСКОЕ НАПРАВЛЕНИЕ -</vt:lpstr>
      <vt:lpstr>ВКЛЮЧЕНИЕ РОДИТЕЛЕЙ</vt:lpstr>
      <vt:lpstr>АКТИВНОЕ ВЗАИМОДЕЙСТВИЕ С РОДИТЕЛЯМИ ЧЕРЕЗ СОЦИАЛЬНЫЕ СЕТИ</vt:lpstr>
      <vt:lpstr>Спасибо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ГИМНАЗИЯ № 642 «ЗЕМЛЯ И ВСЕЛЕННАЯ» ВАСИЛЕОСТРОВСКОГО РАЙОНА САНКТ-ПЕТЕРБУРГА</dc:title>
  <dc:creator>admin</dc:creator>
  <cp:lastModifiedBy>admin</cp:lastModifiedBy>
  <cp:revision>1</cp:revision>
  <dcterms:created xsi:type="dcterms:W3CDTF">2020-08-25T06:08:13Z</dcterms:created>
  <dcterms:modified xsi:type="dcterms:W3CDTF">2020-08-25T06:28:09Z</dcterms:modified>
</cp:coreProperties>
</file>